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7" r:id="rId2"/>
    <p:sldId id="298" r:id="rId3"/>
    <p:sldId id="261" r:id="rId4"/>
    <p:sldId id="275" r:id="rId5"/>
    <p:sldId id="285" r:id="rId6"/>
    <p:sldId id="286" r:id="rId7"/>
    <p:sldId id="287" r:id="rId8"/>
    <p:sldId id="288" r:id="rId9"/>
    <p:sldId id="289" r:id="rId10"/>
    <p:sldId id="270" r:id="rId11"/>
    <p:sldId id="284" r:id="rId12"/>
    <p:sldId id="276" r:id="rId13"/>
    <p:sldId id="277" r:id="rId14"/>
    <p:sldId id="278" r:id="rId15"/>
    <p:sldId id="279" r:id="rId16"/>
    <p:sldId id="280" r:id="rId17"/>
    <p:sldId id="299" r:id="rId18"/>
    <p:sldId id="290" r:id="rId19"/>
    <p:sldId id="295" r:id="rId20"/>
    <p:sldId id="296" r:id="rId21"/>
    <p:sldId id="297" r:id="rId22"/>
    <p:sldId id="283" r:id="rId23"/>
    <p:sldId id="291" r:id="rId24"/>
    <p:sldId id="292" r:id="rId2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366" autoAdjust="0"/>
  </p:normalViewPr>
  <p:slideViewPr>
    <p:cSldViewPr>
      <p:cViewPr varScale="1">
        <p:scale>
          <a:sx n="83" d="100"/>
          <a:sy n="83" d="100"/>
        </p:scale>
        <p:origin x="-96" y="-3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AF3BB2-1148-4CD7-96E0-29032330B558}" type="datetimeFigureOut">
              <a:rPr kumimoji="1" lang="ja-JP" altLang="en-US" smtClean="0"/>
              <a:pPr/>
              <a:t>2014/7/31</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82C8C-5590-4D72-BDFB-B49744BBC196}" type="slidenum">
              <a:rPr kumimoji="1" lang="ja-JP" altLang="en-US" smtClean="0"/>
              <a:pPr/>
              <a:t>‹#›</a:t>
            </a:fld>
            <a:endParaRPr kumimoji="1" lang="ja-JP" altLang="en-US"/>
          </a:p>
        </p:txBody>
      </p:sp>
    </p:spTree>
    <p:extLst>
      <p:ext uri="{BB962C8B-B14F-4D97-AF65-F5344CB8AC3E}">
        <p14:creationId xmlns:p14="http://schemas.microsoft.com/office/powerpoint/2010/main" val="23446828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AB77623E-0EA2-4722-969A-D82AD755C3CE}" type="slidenum">
              <a:rPr kumimoji="1" lang="ja-JP" altLang="en-US" smtClean="0"/>
              <a:pPr/>
              <a:t>1</a:t>
            </a:fld>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CLIP</a:t>
            </a:r>
            <a:r>
              <a:rPr kumimoji="1" lang="ja-JP" altLang="en-US" dirty="0" smtClean="0"/>
              <a:t> </a:t>
            </a:r>
            <a:r>
              <a:rPr kumimoji="1" lang="en-US" altLang="ja-JP" dirty="0" smtClean="0"/>
              <a:t>ART</a:t>
            </a:r>
            <a:r>
              <a:rPr kumimoji="1" lang="ja-JP" altLang="en-US" dirty="0" smtClean="0"/>
              <a:t> </a:t>
            </a:r>
            <a:r>
              <a:rPr kumimoji="1" lang="en-US" altLang="ja-JP" dirty="0" smtClean="0"/>
              <a:t>+</a:t>
            </a:r>
            <a:r>
              <a:rPr kumimoji="1" lang="ja-JP" altLang="en-US" dirty="0" smtClean="0"/>
              <a:t> </a:t>
            </a:r>
            <a:r>
              <a:rPr kumimoji="1" lang="en-US" altLang="ja-JP" dirty="0" err="1" smtClean="0"/>
              <a:t>Minna</a:t>
            </a:r>
            <a:r>
              <a:rPr kumimoji="1" lang="en-US" altLang="ja-JP" dirty="0" smtClean="0"/>
              <a:t> no </a:t>
            </a:r>
            <a:r>
              <a:rPr kumimoji="1" lang="en-US" altLang="ja-JP" dirty="0" err="1" smtClean="0"/>
              <a:t>Kyozai</a:t>
            </a:r>
            <a:r>
              <a:rPr kumimoji="1" lang="en-US" altLang="ja-JP" dirty="0" smtClean="0"/>
              <a:t> Site</a:t>
            </a:r>
          </a:p>
          <a:p>
            <a:endParaRPr kumimoji="1" lang="en-US" altLang="ja-JP" dirty="0" smtClean="0"/>
          </a:p>
          <a:p>
            <a:r>
              <a:rPr kumimoji="1" lang="en-US" altLang="ja-JP" dirty="0" smtClean="0"/>
              <a:t>Photo: Rice cooker</a:t>
            </a:r>
          </a:p>
          <a:p>
            <a:r>
              <a:rPr kumimoji="1" lang="en-US" altLang="ja-JP" sz="1200" kern="1200" dirty="0" smtClean="0">
                <a:solidFill>
                  <a:schemeClr val="tx1"/>
                </a:solidFill>
                <a:effectLst/>
                <a:latin typeface="+mn-lt"/>
                <a:ea typeface="+mn-ea"/>
                <a:cs typeface="+mn-cs"/>
              </a:rPr>
              <a:t>■ Explanation The electric rice cooker cooks rice.</a:t>
            </a:r>
          </a:p>
          <a:p>
            <a:r>
              <a:rPr kumimoji="1" lang="en-US" altLang="ja-JP" sz="1200" kern="1200" dirty="0" smtClean="0">
                <a:solidFill>
                  <a:schemeClr val="tx1"/>
                </a:solidFill>
                <a:effectLst/>
                <a:latin typeface="+mn-lt"/>
                <a:ea typeface="+mn-ea"/>
                <a:cs typeface="+mn-cs"/>
              </a:rPr>
              <a:t>■ Explanation (Expansion)</a:t>
            </a:r>
            <a:r>
              <a:rPr kumimoji="1" lang="ja-JP" altLang="en-US" sz="1200" kern="1200" dirty="0" smtClean="0">
                <a:solidFill>
                  <a:schemeClr val="tx1"/>
                </a:solidFill>
                <a:effectLst/>
                <a:latin typeface="+mn-lt"/>
                <a:ea typeface="+mn-ea"/>
                <a:cs typeface="+mn-cs"/>
              </a:rPr>
              <a:t>　</a:t>
            </a:r>
            <a:r>
              <a:rPr kumimoji="1" lang="en-US" altLang="ja-JP" sz="1200" kern="1200" dirty="0" smtClean="0">
                <a:solidFill>
                  <a:schemeClr val="tx1"/>
                </a:solidFill>
                <a:effectLst/>
                <a:latin typeface="+mn-lt"/>
                <a:ea typeface="+mn-ea"/>
                <a:cs typeface="+mn-cs"/>
              </a:rPr>
              <a:t>In former times, cooking rice required a lot of time and effort, but thanks to the invention of electric rice cookers in 1955, anyone can cook delicious rice easily. All you have to do is set the timer on the rice cooker on the previous evening, and you can eat freshly cooked rice the next morning. Not all rice cookers are electric; some run on natural gas.</a:t>
            </a:r>
            <a:endParaRPr kumimoji="1" lang="en-GB" altLang="ja-JP" dirty="0" smtClean="0"/>
          </a:p>
        </p:txBody>
      </p:sp>
      <p:sp>
        <p:nvSpPr>
          <p:cNvPr id="4" name="スライド番号プレースホルダー 3"/>
          <p:cNvSpPr>
            <a:spLocks noGrp="1"/>
          </p:cNvSpPr>
          <p:nvPr>
            <p:ph type="sldNum" sz="quarter" idx="10"/>
          </p:nvPr>
        </p:nvSpPr>
        <p:spPr/>
        <p:txBody>
          <a:bodyPr/>
          <a:lstStyle/>
          <a:p>
            <a:fld id="{93C82C8C-5590-4D72-BDFB-B49744BBC196}" type="slidenum">
              <a:rPr kumimoji="1" lang="ja-JP" altLang="en-US" smtClean="0"/>
              <a:pPr/>
              <a:t>10</a:t>
            </a:fld>
            <a:endParaRPr kumimoji="1" lang="ja-JP" altLang="en-US"/>
          </a:p>
        </p:txBody>
      </p:sp>
    </p:spTree>
    <p:extLst>
      <p:ext uri="{BB962C8B-B14F-4D97-AF65-F5344CB8AC3E}">
        <p14:creationId xmlns:p14="http://schemas.microsoft.com/office/powerpoint/2010/main" val="19379288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CLIP</a:t>
            </a:r>
            <a:r>
              <a:rPr kumimoji="1" lang="ja-JP" altLang="en-US" dirty="0" smtClean="0"/>
              <a:t> </a:t>
            </a:r>
            <a:r>
              <a:rPr kumimoji="1" lang="en-US" altLang="ja-JP" dirty="0" smtClean="0"/>
              <a:t>ART</a:t>
            </a:r>
            <a:endParaRPr kumimoji="1" lang="en-GB" altLang="ja-JP" dirty="0" smtClean="0"/>
          </a:p>
        </p:txBody>
      </p:sp>
      <p:sp>
        <p:nvSpPr>
          <p:cNvPr id="4" name="スライド番号プレースホルダー 3"/>
          <p:cNvSpPr>
            <a:spLocks noGrp="1"/>
          </p:cNvSpPr>
          <p:nvPr>
            <p:ph type="sldNum" sz="quarter" idx="10"/>
          </p:nvPr>
        </p:nvSpPr>
        <p:spPr/>
        <p:txBody>
          <a:bodyPr/>
          <a:lstStyle/>
          <a:p>
            <a:fld id="{93C82C8C-5590-4D72-BDFB-B49744BBC196}" type="slidenum">
              <a:rPr kumimoji="1" lang="ja-JP" altLang="en-US" smtClean="0"/>
              <a:pPr/>
              <a:t>11</a:t>
            </a:fld>
            <a:endParaRPr kumimoji="1" lang="ja-JP" altLang="en-US"/>
          </a:p>
        </p:txBody>
      </p:sp>
    </p:spTree>
    <p:extLst>
      <p:ext uri="{BB962C8B-B14F-4D97-AF65-F5344CB8AC3E}">
        <p14:creationId xmlns:p14="http://schemas.microsoft.com/office/powerpoint/2010/main" val="19379288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Public Domain</a:t>
            </a:r>
          </a:p>
          <a:p>
            <a:r>
              <a:rPr kumimoji="1" lang="en-GB" altLang="ja-JP" dirty="0" smtClean="0"/>
              <a:t>http://commons.wikimedia.org/wiki/File:Delaware_potatoes_vegetable.jpg</a:t>
            </a:r>
            <a:endParaRPr kumimoji="1" lang="ja-JP" altLang="en-US" dirty="0" smtClean="0"/>
          </a:p>
        </p:txBody>
      </p:sp>
      <p:sp>
        <p:nvSpPr>
          <p:cNvPr id="4" name="スライド番号プレースホルダー 3"/>
          <p:cNvSpPr>
            <a:spLocks noGrp="1"/>
          </p:cNvSpPr>
          <p:nvPr>
            <p:ph type="sldNum" sz="quarter" idx="10"/>
          </p:nvPr>
        </p:nvSpPr>
        <p:spPr/>
        <p:txBody>
          <a:bodyPr/>
          <a:lstStyle/>
          <a:p>
            <a:fld id="{93C82C8C-5590-4D72-BDFB-B49744BBC196}" type="slidenum">
              <a:rPr kumimoji="1" lang="ja-JP" altLang="en-US" smtClean="0"/>
              <a:pPr/>
              <a:t>12</a:t>
            </a:fld>
            <a:endParaRPr kumimoji="1" lang="ja-JP" altLang="en-US"/>
          </a:p>
        </p:txBody>
      </p:sp>
    </p:spTree>
    <p:extLst>
      <p:ext uri="{BB962C8B-B14F-4D97-AF65-F5344CB8AC3E}">
        <p14:creationId xmlns:p14="http://schemas.microsoft.com/office/powerpoint/2010/main" val="1937928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smtClean="0"/>
          </a:p>
        </p:txBody>
      </p:sp>
      <p:sp>
        <p:nvSpPr>
          <p:cNvPr id="4" name="スライド番号プレースホルダー 3"/>
          <p:cNvSpPr>
            <a:spLocks noGrp="1"/>
          </p:cNvSpPr>
          <p:nvPr>
            <p:ph type="sldNum" sz="quarter" idx="10"/>
          </p:nvPr>
        </p:nvSpPr>
        <p:spPr/>
        <p:txBody>
          <a:bodyPr/>
          <a:lstStyle/>
          <a:p>
            <a:fld id="{93C82C8C-5590-4D72-BDFB-B49744BBC196}" type="slidenum">
              <a:rPr kumimoji="1" lang="ja-JP" altLang="en-US" smtClean="0"/>
              <a:pPr/>
              <a:t>13</a:t>
            </a:fld>
            <a:endParaRPr kumimoji="1" lang="ja-JP" altLang="en-US"/>
          </a:p>
        </p:txBody>
      </p:sp>
    </p:spTree>
    <p:extLst>
      <p:ext uri="{BB962C8B-B14F-4D97-AF65-F5344CB8AC3E}">
        <p14:creationId xmlns:p14="http://schemas.microsoft.com/office/powerpoint/2010/main" val="19379288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Public Domain</a:t>
            </a:r>
            <a:endParaRPr kumimoji="1" lang="ja-JP" altLang="en-US" dirty="0" smtClean="0"/>
          </a:p>
          <a:p>
            <a:r>
              <a:rPr kumimoji="1" lang="en-GB" altLang="ja-JP" dirty="0" smtClean="0"/>
              <a:t>http://pixabay.com/en/cauliflower-vegetables-318152/</a:t>
            </a:r>
          </a:p>
        </p:txBody>
      </p:sp>
      <p:sp>
        <p:nvSpPr>
          <p:cNvPr id="4" name="スライド番号プレースホルダー 3"/>
          <p:cNvSpPr>
            <a:spLocks noGrp="1"/>
          </p:cNvSpPr>
          <p:nvPr>
            <p:ph type="sldNum" sz="quarter" idx="10"/>
          </p:nvPr>
        </p:nvSpPr>
        <p:spPr/>
        <p:txBody>
          <a:bodyPr/>
          <a:lstStyle/>
          <a:p>
            <a:fld id="{93C82C8C-5590-4D72-BDFB-B49744BBC196}" type="slidenum">
              <a:rPr kumimoji="1" lang="ja-JP" altLang="en-US" smtClean="0"/>
              <a:pPr/>
              <a:t>14</a:t>
            </a:fld>
            <a:endParaRPr kumimoji="1" lang="ja-JP" altLang="en-US"/>
          </a:p>
        </p:txBody>
      </p:sp>
    </p:spTree>
    <p:extLst>
      <p:ext uri="{BB962C8B-B14F-4D97-AF65-F5344CB8AC3E}">
        <p14:creationId xmlns:p14="http://schemas.microsoft.com/office/powerpoint/2010/main" val="19379288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Public Domain</a:t>
            </a:r>
            <a:endParaRPr kumimoji="1" lang="ja-JP" altLang="en-US" dirty="0" smtClean="0"/>
          </a:p>
          <a:p>
            <a:r>
              <a:rPr kumimoji="1" lang="en-GB" altLang="ja-JP" dirty="0" smtClean="0"/>
              <a:t>http://pixabay.com/en/cauliflower-vegetables-318152/</a:t>
            </a:r>
          </a:p>
        </p:txBody>
      </p:sp>
      <p:sp>
        <p:nvSpPr>
          <p:cNvPr id="4" name="スライド番号プレースホルダー 3"/>
          <p:cNvSpPr>
            <a:spLocks noGrp="1"/>
          </p:cNvSpPr>
          <p:nvPr>
            <p:ph type="sldNum" sz="quarter" idx="10"/>
          </p:nvPr>
        </p:nvSpPr>
        <p:spPr/>
        <p:txBody>
          <a:bodyPr/>
          <a:lstStyle/>
          <a:p>
            <a:fld id="{93C82C8C-5590-4D72-BDFB-B49744BBC196}" type="slidenum">
              <a:rPr kumimoji="1" lang="ja-JP" altLang="en-US" smtClean="0"/>
              <a:pPr/>
              <a:t>15</a:t>
            </a:fld>
            <a:endParaRPr kumimoji="1" lang="ja-JP" altLang="en-US"/>
          </a:p>
        </p:txBody>
      </p:sp>
    </p:spTree>
    <p:extLst>
      <p:ext uri="{BB962C8B-B14F-4D97-AF65-F5344CB8AC3E}">
        <p14:creationId xmlns:p14="http://schemas.microsoft.com/office/powerpoint/2010/main" val="19379288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Public Domain</a:t>
            </a:r>
            <a:endParaRPr kumimoji="1" lang="ja-JP" altLang="en-US" dirty="0" smtClean="0"/>
          </a:p>
          <a:p>
            <a:r>
              <a:rPr kumimoji="1" lang="en-GB" altLang="ja-JP" dirty="0" smtClean="0"/>
              <a:t>http://pixabay.com/en/cauliflower-vegetables-318152/</a:t>
            </a:r>
          </a:p>
        </p:txBody>
      </p:sp>
      <p:sp>
        <p:nvSpPr>
          <p:cNvPr id="4" name="スライド番号プレースホルダー 3"/>
          <p:cNvSpPr>
            <a:spLocks noGrp="1"/>
          </p:cNvSpPr>
          <p:nvPr>
            <p:ph type="sldNum" sz="quarter" idx="10"/>
          </p:nvPr>
        </p:nvSpPr>
        <p:spPr/>
        <p:txBody>
          <a:bodyPr/>
          <a:lstStyle/>
          <a:p>
            <a:fld id="{93C82C8C-5590-4D72-BDFB-B49744BBC196}" type="slidenum">
              <a:rPr kumimoji="1" lang="ja-JP" altLang="en-US" smtClean="0"/>
              <a:pPr/>
              <a:t>16</a:t>
            </a:fld>
            <a:endParaRPr kumimoji="1" lang="ja-JP" altLang="en-US"/>
          </a:p>
        </p:txBody>
      </p:sp>
    </p:spTree>
    <p:extLst>
      <p:ext uri="{BB962C8B-B14F-4D97-AF65-F5344CB8AC3E}">
        <p14:creationId xmlns:p14="http://schemas.microsoft.com/office/powerpoint/2010/main" val="19379288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93C82C8C-5590-4D72-BDFB-B49744BBC196}" type="slidenum">
              <a:rPr kumimoji="1" lang="ja-JP" altLang="en-US" smtClean="0"/>
              <a:pPr/>
              <a:t>17</a:t>
            </a:fld>
            <a:endParaRPr kumimoji="1"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93C82C8C-5590-4D72-BDFB-B49744BBC196}" type="slidenum">
              <a:rPr kumimoji="1" lang="ja-JP" altLang="en-US" smtClean="0"/>
              <a:pPr/>
              <a:t>18</a:t>
            </a:fld>
            <a:endParaRPr kumimoji="1"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93C82C8C-5590-4D72-BDFB-B49744BBC196}" type="slidenum">
              <a:rPr kumimoji="1" lang="ja-JP" altLang="en-US" smtClean="0"/>
              <a:pPr/>
              <a:t>19</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GB" altLang="ja-JP" dirty="0" smtClean="0"/>
              <a:t>https://www.youtube.com/watch?v=pizw3Wf8MHM</a:t>
            </a:r>
            <a:r>
              <a:rPr kumimoji="1" lang="ja-JP" altLang="en-US" dirty="0" smtClean="0"/>
              <a:t>　</a:t>
            </a:r>
            <a:r>
              <a:rPr kumimoji="1" lang="en-US" altLang="ja-JP" dirty="0" smtClean="0"/>
              <a:t>(</a:t>
            </a:r>
            <a:r>
              <a:rPr kumimoji="1" lang="en-US" altLang="ja-JP" dirty="0" err="1" smtClean="0"/>
              <a:t>Yasai</a:t>
            </a:r>
            <a:r>
              <a:rPr kumimoji="1" lang="en-US" altLang="ja-JP" dirty="0" smtClean="0"/>
              <a:t> Sisters)</a:t>
            </a:r>
            <a:endParaRPr kumimoji="1" lang="ja-JP" altLang="en-US" dirty="0" smtClean="0"/>
          </a:p>
          <a:p>
            <a:r>
              <a:rPr kumimoji="1" lang="en-GB" altLang="ja-JP" dirty="0" smtClean="0"/>
              <a:t>https://www.youtube.com/watch?v=pF9Io9cLITI</a:t>
            </a:r>
            <a:r>
              <a:rPr kumimoji="1" lang="ja-JP" altLang="en-US" dirty="0" smtClean="0"/>
              <a:t>　 </a:t>
            </a:r>
            <a:r>
              <a:rPr kumimoji="1" lang="en-US" altLang="ja-JP" dirty="0" smtClean="0"/>
              <a:t>(</a:t>
            </a:r>
            <a:r>
              <a:rPr kumimoji="1" lang="en-US" altLang="ja-JP" dirty="0" err="1" smtClean="0"/>
              <a:t>Yasai</a:t>
            </a:r>
            <a:r>
              <a:rPr kumimoji="1" lang="en-US" altLang="ja-JP" dirty="0" smtClean="0"/>
              <a:t> </a:t>
            </a:r>
            <a:r>
              <a:rPr kumimoji="1" lang="en-US" altLang="ja-JP" dirty="0" err="1" smtClean="0"/>
              <a:t>Baribari</a:t>
            </a:r>
            <a:r>
              <a:rPr kumimoji="1" lang="en-US" altLang="ja-JP" dirty="0" smtClean="0"/>
              <a:t> </a:t>
            </a:r>
            <a:r>
              <a:rPr kumimoji="1" lang="en-US" altLang="ja-JP" dirty="0" err="1" smtClean="0"/>
              <a:t>Genkikko</a:t>
            </a:r>
            <a:r>
              <a:rPr kumimoji="1" lang="en-US" altLang="ja-JP" dirty="0" smtClean="0"/>
              <a:t>)</a:t>
            </a:r>
            <a:endParaRPr kumimoji="1" lang="ja-JP" altLang="en-US" dirty="0" smtClean="0"/>
          </a:p>
        </p:txBody>
      </p:sp>
      <p:sp>
        <p:nvSpPr>
          <p:cNvPr id="4" name="スライド番号プレースホルダー 3"/>
          <p:cNvSpPr>
            <a:spLocks noGrp="1"/>
          </p:cNvSpPr>
          <p:nvPr>
            <p:ph type="sldNum" sz="quarter" idx="10"/>
          </p:nvPr>
        </p:nvSpPr>
        <p:spPr/>
        <p:txBody>
          <a:bodyPr/>
          <a:lstStyle/>
          <a:p>
            <a:fld id="{93C82C8C-5590-4D72-BDFB-B49744BBC196}" type="slidenum">
              <a:rPr kumimoji="1" lang="ja-JP" altLang="en-US" smtClean="0"/>
              <a:pPr/>
              <a:t>2</a:t>
            </a:fld>
            <a:endParaRPr kumimoji="1" lang="ja-JP" altLang="en-US"/>
          </a:p>
        </p:txBody>
      </p:sp>
    </p:spTree>
    <p:extLst>
      <p:ext uri="{BB962C8B-B14F-4D97-AF65-F5344CB8AC3E}">
        <p14:creationId xmlns:p14="http://schemas.microsoft.com/office/powerpoint/2010/main" val="19523070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93C82C8C-5590-4D72-BDFB-B49744BBC196}" type="slidenum">
              <a:rPr kumimoji="1" lang="ja-JP" altLang="en-US" smtClean="0"/>
              <a:pPr/>
              <a:t>20</a:t>
            </a:fld>
            <a:endParaRPr kumimoji="1"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93C82C8C-5590-4D72-BDFB-B49744BBC196}" type="slidenum">
              <a:rPr kumimoji="1" lang="ja-JP" altLang="en-US" smtClean="0"/>
              <a:pPr/>
              <a:t>21</a:t>
            </a:fld>
            <a:endParaRPr kumimoji="1"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93C82C8C-5590-4D72-BDFB-B49744BBC196}" type="slidenum">
              <a:rPr kumimoji="1" lang="ja-JP" altLang="en-US" smtClean="0"/>
              <a:pPr/>
              <a:t>22</a:t>
            </a:fld>
            <a:endParaRPr kumimoji="1"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Erin’s challenge&gt; Lesson 1&gt;</a:t>
            </a:r>
            <a:r>
              <a:rPr kumimoji="1" lang="ja-JP" altLang="en-US" dirty="0" smtClean="0"/>
              <a:t>　</a:t>
            </a:r>
            <a:r>
              <a:rPr kumimoji="1" lang="en-US" altLang="ja-JP" dirty="0" smtClean="0"/>
              <a:t>Let’s see</a:t>
            </a:r>
            <a:endParaRPr kumimoji="1" lang="ja-JP" altLang="en-US" dirty="0" smtClean="0"/>
          </a:p>
          <a:p>
            <a:r>
              <a:rPr kumimoji="1" lang="en-GB" altLang="ja-JP" dirty="0" smtClean="0"/>
              <a:t>https://www.erin.ne.jp/en/lesson01/letssee/index.html</a:t>
            </a:r>
            <a:endParaRPr kumimoji="1" lang="ja-JP" altLang="en-US" dirty="0" smtClean="0"/>
          </a:p>
          <a:p>
            <a:endParaRPr kumimoji="1" lang="ja-JP" altLang="en-US" dirty="0" smtClean="0"/>
          </a:p>
          <a:p>
            <a:r>
              <a:rPr kumimoji="1" lang="en-US" altLang="ja-JP" dirty="0" smtClean="0"/>
              <a:t>Pan (bread)</a:t>
            </a:r>
            <a:r>
              <a:rPr kumimoji="1" lang="ja-JP" altLang="en-US" baseline="0" dirty="0" smtClean="0"/>
              <a:t> </a:t>
            </a:r>
            <a:r>
              <a:rPr kumimoji="1" lang="en-US" altLang="ja-JP" baseline="0" dirty="0" smtClean="0"/>
              <a:t>or</a:t>
            </a:r>
            <a:r>
              <a:rPr kumimoji="1" lang="en-US" altLang="ja-JP" dirty="0" smtClean="0"/>
              <a:t> </a:t>
            </a:r>
            <a:r>
              <a:rPr kumimoji="1" lang="en-US" altLang="ja-JP" dirty="0" err="1" smtClean="0"/>
              <a:t>Toosuto</a:t>
            </a:r>
            <a:r>
              <a:rPr kumimoji="1" lang="en-US" altLang="ja-JP" dirty="0" smtClean="0"/>
              <a:t> (toast), </a:t>
            </a:r>
            <a:r>
              <a:rPr kumimoji="1" lang="en-US" altLang="ja-JP" dirty="0" err="1" smtClean="0"/>
              <a:t>Bataa</a:t>
            </a:r>
            <a:r>
              <a:rPr kumimoji="1" lang="en-US" altLang="ja-JP" dirty="0" smtClean="0"/>
              <a:t>(butter), </a:t>
            </a:r>
            <a:r>
              <a:rPr kumimoji="1" lang="en-US" altLang="ja-JP" dirty="0" err="1" smtClean="0"/>
              <a:t>Hamu</a:t>
            </a:r>
            <a:r>
              <a:rPr kumimoji="1" lang="en-US" altLang="ja-JP" dirty="0" smtClean="0"/>
              <a:t>(ham), </a:t>
            </a:r>
            <a:r>
              <a:rPr kumimoji="1" lang="en-US" altLang="ja-JP" dirty="0" err="1" smtClean="0"/>
              <a:t>Sarada</a:t>
            </a:r>
            <a:r>
              <a:rPr kumimoji="1" lang="en-US" altLang="ja-JP" dirty="0" smtClean="0"/>
              <a:t> (</a:t>
            </a:r>
            <a:r>
              <a:rPr kumimoji="1" lang="en-US" altLang="ja-JP" dirty="0" err="1" smtClean="0"/>
              <a:t>Salat</a:t>
            </a:r>
            <a:r>
              <a:rPr kumimoji="1" lang="en-US" altLang="ja-JP" dirty="0" smtClean="0"/>
              <a:t>)</a:t>
            </a:r>
            <a:endParaRPr kumimoji="1" lang="ja-JP" altLang="en-US" dirty="0" smtClean="0"/>
          </a:p>
          <a:p>
            <a:r>
              <a:rPr kumimoji="1" lang="en-US" altLang="ja-JP" dirty="0" err="1" smtClean="0"/>
              <a:t>Orengi</a:t>
            </a:r>
            <a:r>
              <a:rPr kumimoji="1" lang="en-US" altLang="ja-JP" dirty="0" smtClean="0"/>
              <a:t> </a:t>
            </a:r>
            <a:r>
              <a:rPr kumimoji="1" lang="en-US" altLang="ja-JP" dirty="0" err="1" smtClean="0"/>
              <a:t>juusu</a:t>
            </a:r>
            <a:r>
              <a:rPr kumimoji="1" lang="en-US" altLang="ja-JP" dirty="0" smtClean="0"/>
              <a:t> (Orange juice)</a:t>
            </a:r>
            <a:endParaRPr kumimoji="1" lang="ja-JP" altLang="en-US" dirty="0"/>
          </a:p>
        </p:txBody>
      </p:sp>
      <p:sp>
        <p:nvSpPr>
          <p:cNvPr id="4" name="スライド番号プレースホルダー 3"/>
          <p:cNvSpPr>
            <a:spLocks noGrp="1"/>
          </p:cNvSpPr>
          <p:nvPr>
            <p:ph type="sldNum" sz="quarter" idx="10"/>
          </p:nvPr>
        </p:nvSpPr>
        <p:spPr/>
        <p:txBody>
          <a:bodyPr/>
          <a:lstStyle/>
          <a:p>
            <a:fld id="{93C82C8C-5590-4D72-BDFB-B49744BBC196}" type="slidenum">
              <a:rPr kumimoji="1" lang="ja-JP" altLang="en-US" smtClean="0"/>
              <a:pPr/>
              <a:t>23</a:t>
            </a:fld>
            <a:endParaRPr kumimoji="1" lang="ja-JP" altLang="en-US"/>
          </a:p>
        </p:txBody>
      </p:sp>
    </p:spTree>
    <p:extLst>
      <p:ext uri="{BB962C8B-B14F-4D97-AF65-F5344CB8AC3E}">
        <p14:creationId xmlns:p14="http://schemas.microsoft.com/office/powerpoint/2010/main" val="10258650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93C82C8C-5590-4D72-BDFB-B49744BBC196}" type="slidenum">
              <a:rPr kumimoji="1" lang="ja-JP" altLang="en-US" smtClean="0"/>
              <a:pPr/>
              <a:t>24</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93C82C8C-5590-4D72-BDFB-B49744BBC196}" type="slidenum">
              <a:rPr kumimoji="1" lang="ja-JP" altLang="en-US" smtClean="0"/>
              <a:pPr/>
              <a:t>3</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93C82C8C-5590-4D72-BDFB-B49744BBC196}" type="slidenum">
              <a:rPr kumimoji="1" lang="ja-JP" altLang="en-US" smtClean="0"/>
              <a:pPr/>
              <a:t>4</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93C82C8C-5590-4D72-BDFB-B49744BBC196}" type="slidenum">
              <a:rPr kumimoji="1" lang="ja-JP" altLang="en-US" smtClean="0"/>
              <a:pPr/>
              <a:t>5</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effectLst/>
                <a:latin typeface="+mn-lt"/>
                <a:ea typeface="+mn-ea"/>
                <a:cs typeface="+mn-cs"/>
              </a:rPr>
              <a:t>From </a:t>
            </a:r>
            <a:r>
              <a:rPr kumimoji="1" lang="en-US" altLang="ja-JP" sz="1200" kern="1200" dirty="0" err="1" smtClean="0">
                <a:solidFill>
                  <a:schemeClr val="tx1"/>
                </a:solidFill>
                <a:effectLst/>
                <a:latin typeface="+mn-lt"/>
                <a:ea typeface="+mn-ea"/>
                <a:cs typeface="+mn-cs"/>
              </a:rPr>
              <a:t>Minna</a:t>
            </a:r>
            <a:r>
              <a:rPr kumimoji="1" lang="en-US" altLang="ja-JP" sz="1200" kern="1200" dirty="0" smtClean="0">
                <a:solidFill>
                  <a:schemeClr val="tx1"/>
                </a:solidFill>
                <a:effectLst/>
                <a:latin typeface="+mn-lt"/>
                <a:ea typeface="+mn-ea"/>
                <a:cs typeface="+mn-cs"/>
              </a:rPr>
              <a:t> no </a:t>
            </a:r>
            <a:r>
              <a:rPr kumimoji="1" lang="en-US" altLang="ja-JP" sz="1200" kern="1200" dirty="0" err="1" smtClean="0">
                <a:solidFill>
                  <a:schemeClr val="tx1"/>
                </a:solidFill>
                <a:effectLst/>
                <a:latin typeface="+mn-lt"/>
                <a:ea typeface="+mn-ea"/>
                <a:cs typeface="+mn-cs"/>
              </a:rPr>
              <a:t>Kyozai</a:t>
            </a:r>
            <a:r>
              <a:rPr kumimoji="1" lang="en-US" altLang="ja-JP" sz="1200" kern="1200" dirty="0" smtClean="0">
                <a:solidFill>
                  <a:schemeClr val="tx1"/>
                </a:solidFill>
                <a:effectLst/>
                <a:latin typeface="+mn-lt"/>
                <a:ea typeface="+mn-ea"/>
                <a:cs typeface="+mn-cs"/>
              </a:rPr>
              <a:t> site</a:t>
            </a:r>
            <a:r>
              <a:rPr kumimoji="1" lang="ja-JP" altLang="en-US" sz="1200" kern="1200" dirty="0" smtClean="0">
                <a:solidFill>
                  <a:schemeClr val="tx1"/>
                </a:solidFill>
                <a:effectLst/>
                <a:latin typeface="+mn-lt"/>
                <a:ea typeface="+mn-ea"/>
                <a:cs typeface="+mn-cs"/>
              </a:rPr>
              <a:t>  </a:t>
            </a:r>
            <a:r>
              <a:rPr kumimoji="1" lang="en-GB" altLang="ja-JP" sz="1200" kern="1200" dirty="0" smtClean="0">
                <a:solidFill>
                  <a:schemeClr val="tx1"/>
                </a:solidFill>
                <a:effectLst/>
                <a:latin typeface="+mn-lt"/>
                <a:ea typeface="+mn-ea"/>
                <a:cs typeface="+mn-cs"/>
              </a:rPr>
              <a:t>http://minnanokyozai.jp/kyozai/home/en/render.do</a:t>
            </a:r>
          </a:p>
          <a:p>
            <a:endParaRPr kumimoji="1" lang="en-US" altLang="ja-JP" dirty="0" smtClean="0"/>
          </a:p>
          <a:p>
            <a:r>
              <a:rPr kumimoji="1" lang="en-US" altLang="ja-JP" sz="1200" kern="1200" dirty="0" smtClean="0">
                <a:solidFill>
                  <a:schemeClr val="tx1"/>
                </a:solidFill>
                <a:effectLst/>
                <a:latin typeface="+mn-lt"/>
                <a:ea typeface="+mn-ea"/>
                <a:cs typeface="+mn-cs"/>
              </a:rPr>
              <a:t>■ Explanation (Basic)The family is eating a Japanese-style breakfast together.</a:t>
            </a:r>
          </a:p>
          <a:p>
            <a:r>
              <a:rPr kumimoji="1" lang="en-US" altLang="ja-JP" sz="1200" kern="1200" dirty="0" smtClean="0">
                <a:solidFill>
                  <a:schemeClr val="tx1"/>
                </a:solidFill>
                <a:effectLst/>
                <a:latin typeface="+mn-lt"/>
                <a:ea typeface="+mn-ea"/>
                <a:cs typeface="+mn-cs"/>
              </a:rPr>
              <a:t>■ Explanation (Expansion)</a:t>
            </a:r>
            <a:r>
              <a:rPr kumimoji="1" lang="ja-JP" altLang="en-US" sz="1200" kern="1200" dirty="0" smtClean="0">
                <a:solidFill>
                  <a:schemeClr val="tx1"/>
                </a:solidFill>
                <a:effectLst/>
                <a:latin typeface="+mn-lt"/>
                <a:ea typeface="+mn-ea"/>
                <a:cs typeface="+mn-cs"/>
              </a:rPr>
              <a:t>　</a:t>
            </a:r>
            <a:r>
              <a:rPr kumimoji="1" lang="en-US" altLang="ja-JP" sz="1200" kern="1200" dirty="0" smtClean="0">
                <a:solidFill>
                  <a:schemeClr val="tx1"/>
                </a:solidFill>
                <a:effectLst/>
                <a:latin typeface="+mn-lt"/>
                <a:ea typeface="+mn-ea"/>
                <a:cs typeface="+mn-cs"/>
              </a:rPr>
              <a:t>In the photograph, the mother is scooping rice out into rice bowls. The elementary school-age son is getting another helping.</a:t>
            </a:r>
            <a:br>
              <a:rPr kumimoji="1" lang="en-US" altLang="ja-JP" sz="1200" kern="1200" dirty="0" smtClean="0">
                <a:solidFill>
                  <a:schemeClr val="tx1"/>
                </a:solidFill>
                <a:effectLst/>
                <a:latin typeface="+mn-lt"/>
                <a:ea typeface="+mn-ea"/>
                <a:cs typeface="+mn-cs"/>
              </a:rPr>
            </a:br>
            <a:r>
              <a:rPr kumimoji="1" lang="en-US" altLang="ja-JP" sz="1200" kern="1200" dirty="0" smtClean="0">
                <a:solidFill>
                  <a:schemeClr val="tx1"/>
                </a:solidFill>
                <a:effectLst/>
                <a:latin typeface="+mn-lt"/>
                <a:ea typeface="+mn-ea"/>
                <a:cs typeface="+mn-cs"/>
              </a:rPr>
              <a:t>A Japanese-style breakfast ordinarily includes white rice, </a:t>
            </a:r>
            <a:r>
              <a:rPr kumimoji="1" lang="en-US" altLang="ja-JP" sz="1200" i="1" kern="1200" dirty="0" smtClean="0">
                <a:solidFill>
                  <a:schemeClr val="tx1"/>
                </a:solidFill>
                <a:effectLst/>
                <a:latin typeface="+mn-lt"/>
                <a:ea typeface="+mn-ea"/>
                <a:cs typeface="+mn-cs"/>
              </a:rPr>
              <a:t>miso</a:t>
            </a:r>
            <a:r>
              <a:rPr kumimoji="1" lang="en-US" altLang="ja-JP" sz="1200" kern="1200" dirty="0" smtClean="0">
                <a:solidFill>
                  <a:schemeClr val="tx1"/>
                </a:solidFill>
                <a:effectLst/>
                <a:latin typeface="+mn-lt"/>
                <a:ea typeface="+mn-ea"/>
                <a:cs typeface="+mn-cs"/>
              </a:rPr>
              <a:t> (fermented soybean paste) soup, and pickles, and has several other foods to choose from, such as fermented soy beans, dried fish, eggs, dried seaweed, among others.</a:t>
            </a:r>
            <a:br>
              <a:rPr kumimoji="1" lang="en-US" altLang="ja-JP" sz="1200" kern="1200" dirty="0" smtClean="0">
                <a:solidFill>
                  <a:schemeClr val="tx1"/>
                </a:solidFill>
                <a:effectLst/>
                <a:latin typeface="+mn-lt"/>
                <a:ea typeface="+mn-ea"/>
                <a:cs typeface="+mn-cs"/>
              </a:rPr>
            </a:br>
            <a:r>
              <a:rPr kumimoji="1" lang="en-US" altLang="ja-JP" sz="1200" kern="1200" dirty="0" smtClean="0">
                <a:solidFill>
                  <a:schemeClr val="tx1"/>
                </a:solidFill>
                <a:effectLst/>
                <a:latin typeface="+mn-lt"/>
                <a:ea typeface="+mn-ea"/>
                <a:cs typeface="+mn-cs"/>
              </a:rPr>
              <a:t>According to a survey, Japanese people eat 3.6 bowls of rice per person per day (2003).</a:t>
            </a:r>
            <a:endParaRPr kumimoji="1" lang="ja-JP" altLang="en-US" dirty="0"/>
          </a:p>
        </p:txBody>
      </p:sp>
      <p:sp>
        <p:nvSpPr>
          <p:cNvPr id="4" name="スライド番号プレースホルダー 3"/>
          <p:cNvSpPr>
            <a:spLocks noGrp="1"/>
          </p:cNvSpPr>
          <p:nvPr>
            <p:ph type="sldNum" sz="quarter" idx="10"/>
          </p:nvPr>
        </p:nvSpPr>
        <p:spPr/>
        <p:txBody>
          <a:bodyPr/>
          <a:lstStyle/>
          <a:p>
            <a:fld id="{93C82C8C-5590-4D72-BDFB-B49744BBC196}" type="slidenum">
              <a:rPr kumimoji="1" lang="ja-JP" altLang="en-US" smtClean="0"/>
              <a:pPr/>
              <a:t>6</a:t>
            </a:fld>
            <a:endParaRPr kumimoji="1" lang="ja-JP" altLang="en-US"/>
          </a:p>
        </p:txBody>
      </p:sp>
    </p:spTree>
    <p:extLst>
      <p:ext uri="{BB962C8B-B14F-4D97-AF65-F5344CB8AC3E}">
        <p14:creationId xmlns:p14="http://schemas.microsoft.com/office/powerpoint/2010/main" val="865459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kern="1200" dirty="0" smtClean="0">
                <a:solidFill>
                  <a:schemeClr val="tx1"/>
                </a:solidFill>
                <a:effectLst/>
                <a:latin typeface="+mn-lt"/>
                <a:ea typeface="+mn-ea"/>
                <a:cs typeface="+mn-cs"/>
              </a:rPr>
              <a:t>From </a:t>
            </a:r>
            <a:r>
              <a:rPr kumimoji="1" lang="en-US" altLang="ja-JP" sz="1200" kern="1200" dirty="0" err="1" smtClean="0">
                <a:solidFill>
                  <a:schemeClr val="tx1"/>
                </a:solidFill>
                <a:effectLst/>
                <a:latin typeface="+mn-lt"/>
                <a:ea typeface="+mn-ea"/>
                <a:cs typeface="+mn-cs"/>
              </a:rPr>
              <a:t>Minna</a:t>
            </a:r>
            <a:r>
              <a:rPr kumimoji="1" lang="en-US" altLang="ja-JP" sz="1200" kern="1200" dirty="0" smtClean="0">
                <a:solidFill>
                  <a:schemeClr val="tx1"/>
                </a:solidFill>
                <a:effectLst/>
                <a:latin typeface="+mn-lt"/>
                <a:ea typeface="+mn-ea"/>
                <a:cs typeface="+mn-cs"/>
              </a:rPr>
              <a:t> no </a:t>
            </a:r>
            <a:r>
              <a:rPr kumimoji="1" lang="en-US" altLang="ja-JP" sz="1200" kern="1200" dirty="0" err="1" smtClean="0">
                <a:solidFill>
                  <a:schemeClr val="tx1"/>
                </a:solidFill>
                <a:effectLst/>
                <a:latin typeface="+mn-lt"/>
                <a:ea typeface="+mn-ea"/>
                <a:cs typeface="+mn-cs"/>
              </a:rPr>
              <a:t>Kyozai</a:t>
            </a:r>
            <a:r>
              <a:rPr kumimoji="1" lang="en-US" altLang="ja-JP" sz="1200" kern="1200" dirty="0" smtClean="0">
                <a:solidFill>
                  <a:schemeClr val="tx1"/>
                </a:solidFill>
                <a:effectLst/>
                <a:latin typeface="+mn-lt"/>
                <a:ea typeface="+mn-ea"/>
                <a:cs typeface="+mn-cs"/>
              </a:rPr>
              <a:t> site</a:t>
            </a:r>
            <a:r>
              <a:rPr kumimoji="1" lang="ja-JP" altLang="en-US" sz="1200" kern="1200" dirty="0" smtClean="0">
                <a:solidFill>
                  <a:schemeClr val="tx1"/>
                </a:solidFill>
                <a:effectLst/>
                <a:latin typeface="+mn-lt"/>
                <a:ea typeface="+mn-ea"/>
                <a:cs typeface="+mn-cs"/>
              </a:rPr>
              <a:t>  </a:t>
            </a:r>
            <a:r>
              <a:rPr kumimoji="1" lang="en-GB" altLang="ja-JP" sz="1200" kern="1200" dirty="0" smtClean="0">
                <a:solidFill>
                  <a:schemeClr val="tx1"/>
                </a:solidFill>
                <a:effectLst/>
                <a:latin typeface="+mn-lt"/>
                <a:ea typeface="+mn-ea"/>
                <a:cs typeface="+mn-cs"/>
              </a:rPr>
              <a:t>http://minnanokyozai.jp/kyozai/home/en/render.do</a:t>
            </a:r>
          </a:p>
          <a:p>
            <a:endParaRPr kumimoji="1" lang="ja-JP" altLang="en-US"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 Explanation (Basic)</a:t>
            </a:r>
            <a:r>
              <a:rPr lang="en-US" altLang="ja-JP" dirty="0" smtClean="0"/>
              <a:t> </a:t>
            </a:r>
            <a:r>
              <a:rPr kumimoji="1" lang="en-US" altLang="ja-JP" sz="1200" kern="1200" dirty="0" smtClean="0">
                <a:solidFill>
                  <a:schemeClr val="tx1"/>
                </a:solidFill>
                <a:effectLst/>
                <a:latin typeface="+mn-lt"/>
                <a:ea typeface="+mn-ea"/>
                <a:cs typeface="+mn-cs"/>
              </a:rPr>
              <a:t>This is what many Japanese people eat for breakfast.</a:t>
            </a:r>
            <a:endParaRPr kumimoji="1" lang="ja-JP" altLang="en-US"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 Explanation (Expansion)</a:t>
            </a:r>
            <a:r>
              <a:rPr kumimoji="1" lang="ja-JP" altLang="en-US" sz="1200" kern="1200" dirty="0" smtClean="0">
                <a:solidFill>
                  <a:schemeClr val="tx1"/>
                </a:solidFill>
                <a:effectLst/>
                <a:latin typeface="+mn-lt"/>
                <a:ea typeface="+mn-ea"/>
                <a:cs typeface="+mn-cs"/>
              </a:rPr>
              <a:t>　</a:t>
            </a:r>
            <a:r>
              <a:rPr kumimoji="1" lang="en-US" altLang="ja-JP" sz="1200" kern="1200" dirty="0" smtClean="0">
                <a:solidFill>
                  <a:schemeClr val="tx1"/>
                </a:solidFill>
                <a:effectLst/>
                <a:latin typeface="+mn-lt"/>
                <a:ea typeface="+mn-ea"/>
                <a:cs typeface="+mn-cs"/>
              </a:rPr>
              <a:t>The Japanese people enjoy a varied diet. In former times, rice was the staple food, but now bread and noodles are also eaten frequently. At one time, breakfast in every Japanese home consisted of rice and </a:t>
            </a:r>
            <a:r>
              <a:rPr kumimoji="1" lang="en-US" altLang="ja-JP" sz="1200" i="1" kern="1200" dirty="0" smtClean="0">
                <a:solidFill>
                  <a:schemeClr val="tx1"/>
                </a:solidFill>
                <a:effectLst/>
                <a:latin typeface="+mn-lt"/>
                <a:ea typeface="+mn-ea"/>
                <a:cs typeface="+mn-cs"/>
              </a:rPr>
              <a:t>miso</a:t>
            </a:r>
            <a:r>
              <a:rPr kumimoji="1" lang="en-US" altLang="ja-JP" sz="1200" kern="1200" dirty="0" smtClean="0">
                <a:solidFill>
                  <a:schemeClr val="tx1"/>
                </a:solidFill>
                <a:effectLst/>
                <a:latin typeface="+mn-lt"/>
                <a:ea typeface="+mn-ea"/>
                <a:cs typeface="+mn-cs"/>
              </a:rPr>
              <a:t> (fermented soybean paste) soup, but nowadays, many people are busy in the morning, so they eat bread, which doesn't require so much preparation. Even so, more than 65% of Japanese men and women say that they feel unsatisfied unless they eat rice at least once a day (1992).</a:t>
            </a:r>
            <a:endParaRPr kumimoji="1" lang="ja-JP" altLang="en-US" dirty="0"/>
          </a:p>
        </p:txBody>
      </p:sp>
      <p:sp>
        <p:nvSpPr>
          <p:cNvPr id="4" name="スライド番号プレースホルダー 3"/>
          <p:cNvSpPr>
            <a:spLocks noGrp="1"/>
          </p:cNvSpPr>
          <p:nvPr>
            <p:ph type="sldNum" sz="quarter" idx="10"/>
          </p:nvPr>
        </p:nvSpPr>
        <p:spPr/>
        <p:txBody>
          <a:bodyPr/>
          <a:lstStyle/>
          <a:p>
            <a:fld id="{93C82C8C-5590-4D72-BDFB-B49744BBC196}" type="slidenum">
              <a:rPr kumimoji="1" lang="ja-JP" altLang="en-US" smtClean="0"/>
              <a:pPr/>
              <a:t>7</a:t>
            </a:fld>
            <a:endParaRPr kumimoji="1" lang="ja-JP" altLang="en-US"/>
          </a:p>
        </p:txBody>
      </p:sp>
    </p:spTree>
    <p:extLst>
      <p:ext uri="{BB962C8B-B14F-4D97-AF65-F5344CB8AC3E}">
        <p14:creationId xmlns:p14="http://schemas.microsoft.com/office/powerpoint/2010/main" val="12257199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effectLst/>
                <a:latin typeface="+mn-lt"/>
                <a:ea typeface="+mn-ea"/>
                <a:cs typeface="+mn-cs"/>
              </a:rPr>
              <a:t>From </a:t>
            </a:r>
            <a:r>
              <a:rPr kumimoji="1" lang="en-US" altLang="ja-JP" sz="1200" kern="1200" dirty="0" err="1" smtClean="0">
                <a:solidFill>
                  <a:schemeClr val="tx1"/>
                </a:solidFill>
                <a:effectLst/>
                <a:latin typeface="+mn-lt"/>
                <a:ea typeface="+mn-ea"/>
                <a:cs typeface="+mn-cs"/>
              </a:rPr>
              <a:t>Minna</a:t>
            </a:r>
            <a:r>
              <a:rPr kumimoji="1" lang="en-US" altLang="ja-JP" sz="1200" kern="1200" dirty="0" smtClean="0">
                <a:solidFill>
                  <a:schemeClr val="tx1"/>
                </a:solidFill>
                <a:effectLst/>
                <a:latin typeface="+mn-lt"/>
                <a:ea typeface="+mn-ea"/>
                <a:cs typeface="+mn-cs"/>
              </a:rPr>
              <a:t> no </a:t>
            </a:r>
            <a:r>
              <a:rPr kumimoji="1" lang="en-US" altLang="ja-JP" sz="1200" kern="1200" dirty="0" err="1" smtClean="0">
                <a:solidFill>
                  <a:schemeClr val="tx1"/>
                </a:solidFill>
                <a:effectLst/>
                <a:latin typeface="+mn-lt"/>
                <a:ea typeface="+mn-ea"/>
                <a:cs typeface="+mn-cs"/>
              </a:rPr>
              <a:t>Kyozai</a:t>
            </a:r>
            <a:r>
              <a:rPr kumimoji="1" lang="en-US" altLang="ja-JP" sz="1200" kern="1200" dirty="0" smtClean="0">
                <a:solidFill>
                  <a:schemeClr val="tx1"/>
                </a:solidFill>
                <a:effectLst/>
                <a:latin typeface="+mn-lt"/>
                <a:ea typeface="+mn-ea"/>
                <a:cs typeface="+mn-cs"/>
              </a:rPr>
              <a:t> site</a:t>
            </a:r>
            <a:r>
              <a:rPr kumimoji="1" lang="ja-JP" altLang="en-US" sz="1200" kern="1200" dirty="0" smtClean="0">
                <a:solidFill>
                  <a:schemeClr val="tx1"/>
                </a:solidFill>
                <a:effectLst/>
                <a:latin typeface="+mn-lt"/>
                <a:ea typeface="+mn-ea"/>
                <a:cs typeface="+mn-cs"/>
              </a:rPr>
              <a:t>  </a:t>
            </a:r>
            <a:r>
              <a:rPr kumimoji="1" lang="en-GB" altLang="ja-JP" sz="1200" kern="1200" dirty="0" smtClean="0">
                <a:solidFill>
                  <a:schemeClr val="tx1"/>
                </a:solidFill>
                <a:effectLst/>
                <a:latin typeface="+mn-lt"/>
                <a:ea typeface="+mn-ea"/>
                <a:cs typeface="+mn-cs"/>
              </a:rPr>
              <a:t>http://minnanokyozai.jp/kyozai/home/en/render.do</a:t>
            </a:r>
          </a:p>
          <a:p>
            <a:endParaRPr kumimoji="1" lang="en-US" altLang="ja-JP" dirty="0" smtClean="0"/>
          </a:p>
          <a:p>
            <a:r>
              <a:rPr kumimoji="1" lang="en-US" altLang="ja-JP" sz="1200" kern="1200" dirty="0" smtClean="0">
                <a:solidFill>
                  <a:schemeClr val="tx1"/>
                </a:solidFill>
                <a:effectLst/>
                <a:latin typeface="+mn-lt"/>
                <a:ea typeface="+mn-ea"/>
                <a:cs typeface="+mn-cs"/>
              </a:rPr>
              <a:t>■ Explanation (Basic)</a:t>
            </a:r>
            <a:r>
              <a:rPr lang="en-US" altLang="ja-JP" dirty="0" smtClean="0"/>
              <a:t> </a:t>
            </a:r>
            <a:r>
              <a:rPr kumimoji="1" lang="en-US" altLang="ja-JP" sz="1200" kern="1200" dirty="0" smtClean="0">
                <a:solidFill>
                  <a:schemeClr val="tx1"/>
                </a:solidFill>
                <a:effectLst/>
                <a:latin typeface="+mn-lt"/>
                <a:ea typeface="+mn-ea"/>
                <a:cs typeface="+mn-cs"/>
              </a:rPr>
              <a:t>The mother is preparing the family breakfast. Since the father leaves home earlier, he is eating by himself before everyone else.</a:t>
            </a:r>
          </a:p>
          <a:p>
            <a:r>
              <a:rPr kumimoji="1" lang="en-US" altLang="ja-JP" sz="1200" kern="1200" dirty="0" smtClean="0">
                <a:solidFill>
                  <a:schemeClr val="tx1"/>
                </a:solidFill>
                <a:effectLst/>
                <a:latin typeface="+mn-lt"/>
                <a:ea typeface="+mn-ea"/>
                <a:cs typeface="+mn-cs"/>
              </a:rPr>
              <a:t>■ Explanation (Expansion)</a:t>
            </a:r>
            <a:r>
              <a:rPr kumimoji="1" lang="ja-JP" altLang="en-US" sz="1200" kern="1200" dirty="0" smtClean="0">
                <a:solidFill>
                  <a:schemeClr val="tx1"/>
                </a:solidFill>
                <a:effectLst/>
                <a:latin typeface="+mn-lt"/>
                <a:ea typeface="+mn-ea"/>
                <a:cs typeface="+mn-cs"/>
              </a:rPr>
              <a:t>　</a:t>
            </a:r>
            <a:r>
              <a:rPr kumimoji="1" lang="en-US" altLang="ja-JP" sz="1200" kern="1200" dirty="0" smtClean="0">
                <a:solidFill>
                  <a:schemeClr val="tx1"/>
                </a:solidFill>
                <a:effectLst/>
                <a:latin typeface="+mn-lt"/>
                <a:ea typeface="+mn-ea"/>
                <a:cs typeface="+mn-cs"/>
              </a:rPr>
              <a:t>When family members leave the house at different times, breakfast also comes at different times. When the mother is a full-time housewife who does not have an outside job, she ordinarily gets up before everyone else to make breakfast for the whole family and to prepare their </a:t>
            </a:r>
            <a:r>
              <a:rPr kumimoji="1" lang="en-US" altLang="ja-JP" sz="1200" i="1" kern="1200" dirty="0" smtClean="0">
                <a:solidFill>
                  <a:schemeClr val="tx1"/>
                </a:solidFill>
                <a:effectLst/>
                <a:latin typeface="+mn-lt"/>
                <a:ea typeface="+mn-ea"/>
                <a:cs typeface="+mn-cs"/>
              </a:rPr>
              <a:t>bento</a:t>
            </a:r>
            <a:r>
              <a:rPr kumimoji="1" lang="en-US" altLang="ja-JP" sz="1200" kern="1200" dirty="0" smtClean="0">
                <a:solidFill>
                  <a:schemeClr val="tx1"/>
                </a:solidFill>
                <a:effectLst/>
                <a:latin typeface="+mn-lt"/>
                <a:ea typeface="+mn-ea"/>
                <a:cs typeface="+mn-cs"/>
              </a:rPr>
              <a:t> (box lunches).</a:t>
            </a:r>
            <a:br>
              <a:rPr kumimoji="1" lang="en-US" altLang="ja-JP" sz="1200" kern="1200" dirty="0" smtClean="0">
                <a:solidFill>
                  <a:schemeClr val="tx1"/>
                </a:solidFill>
                <a:effectLst/>
                <a:latin typeface="+mn-lt"/>
                <a:ea typeface="+mn-ea"/>
                <a:cs typeface="+mn-cs"/>
              </a:rPr>
            </a:br>
            <a:r>
              <a:rPr kumimoji="1" lang="en-US" altLang="ja-JP" sz="1200" kern="1200" dirty="0" smtClean="0">
                <a:solidFill>
                  <a:schemeClr val="tx1"/>
                </a:solidFill>
                <a:effectLst/>
                <a:latin typeface="+mn-lt"/>
                <a:ea typeface="+mn-ea"/>
                <a:cs typeface="+mn-cs"/>
              </a:rPr>
              <a:t>According to a survey, 22.1% of people often skip breakfast. Of those who do eat breakfast, approximately 50% have bread with this meal and approximately 40% have rice as their breakfast staple. The largest group of people eats breakfast between 6:30 and 7:30 in the morning. Approximately 60% of all people spent no more than 15 minutes on breakfast (2000)</a:t>
            </a:r>
            <a:endParaRPr kumimoji="1" lang="ja-JP" altLang="en-US" dirty="0"/>
          </a:p>
        </p:txBody>
      </p:sp>
      <p:sp>
        <p:nvSpPr>
          <p:cNvPr id="4" name="スライド番号プレースホルダー 3"/>
          <p:cNvSpPr>
            <a:spLocks noGrp="1"/>
          </p:cNvSpPr>
          <p:nvPr>
            <p:ph type="sldNum" sz="quarter" idx="10"/>
          </p:nvPr>
        </p:nvSpPr>
        <p:spPr/>
        <p:txBody>
          <a:bodyPr/>
          <a:lstStyle/>
          <a:p>
            <a:fld id="{93C82C8C-5590-4D72-BDFB-B49744BBC196}" type="slidenum">
              <a:rPr kumimoji="1" lang="ja-JP" altLang="en-US" smtClean="0"/>
              <a:pPr/>
              <a:t>8</a:t>
            </a:fld>
            <a:endParaRPr kumimoji="1" lang="ja-JP" altLang="en-US"/>
          </a:p>
        </p:txBody>
      </p:sp>
    </p:spTree>
    <p:extLst>
      <p:ext uri="{BB962C8B-B14F-4D97-AF65-F5344CB8AC3E}">
        <p14:creationId xmlns:p14="http://schemas.microsoft.com/office/powerpoint/2010/main" val="865459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kern="1200" dirty="0" smtClean="0">
                <a:solidFill>
                  <a:schemeClr val="tx1"/>
                </a:solidFill>
                <a:effectLst/>
                <a:latin typeface="+mn-lt"/>
                <a:ea typeface="+mn-ea"/>
                <a:cs typeface="+mn-cs"/>
              </a:rPr>
              <a:t>From </a:t>
            </a:r>
            <a:r>
              <a:rPr kumimoji="1" lang="en-US" altLang="ja-JP" sz="1200" kern="1200" dirty="0" err="1" smtClean="0">
                <a:solidFill>
                  <a:schemeClr val="tx1"/>
                </a:solidFill>
                <a:effectLst/>
                <a:latin typeface="+mn-lt"/>
                <a:ea typeface="+mn-ea"/>
                <a:cs typeface="+mn-cs"/>
              </a:rPr>
              <a:t>Minna</a:t>
            </a:r>
            <a:r>
              <a:rPr kumimoji="1" lang="en-US" altLang="ja-JP" sz="1200" kern="1200" dirty="0" smtClean="0">
                <a:solidFill>
                  <a:schemeClr val="tx1"/>
                </a:solidFill>
                <a:effectLst/>
                <a:latin typeface="+mn-lt"/>
                <a:ea typeface="+mn-ea"/>
                <a:cs typeface="+mn-cs"/>
              </a:rPr>
              <a:t> no </a:t>
            </a:r>
            <a:r>
              <a:rPr kumimoji="1" lang="en-US" altLang="ja-JP" sz="1200" kern="1200" dirty="0" err="1" smtClean="0">
                <a:solidFill>
                  <a:schemeClr val="tx1"/>
                </a:solidFill>
                <a:effectLst/>
                <a:latin typeface="+mn-lt"/>
                <a:ea typeface="+mn-ea"/>
                <a:cs typeface="+mn-cs"/>
              </a:rPr>
              <a:t>Kyozai</a:t>
            </a:r>
            <a:r>
              <a:rPr kumimoji="1" lang="en-US" altLang="ja-JP" sz="1200" kern="1200" dirty="0" smtClean="0">
                <a:solidFill>
                  <a:schemeClr val="tx1"/>
                </a:solidFill>
                <a:effectLst/>
                <a:latin typeface="+mn-lt"/>
                <a:ea typeface="+mn-ea"/>
                <a:cs typeface="+mn-cs"/>
              </a:rPr>
              <a:t> site</a:t>
            </a:r>
            <a:r>
              <a:rPr kumimoji="1" lang="ja-JP" altLang="en-US" sz="1200" kern="1200" dirty="0" smtClean="0">
                <a:solidFill>
                  <a:schemeClr val="tx1"/>
                </a:solidFill>
                <a:effectLst/>
                <a:latin typeface="+mn-lt"/>
                <a:ea typeface="+mn-ea"/>
                <a:cs typeface="+mn-cs"/>
              </a:rPr>
              <a:t>  </a:t>
            </a:r>
            <a:r>
              <a:rPr kumimoji="1" lang="en-GB" altLang="ja-JP" sz="1200" kern="1200" dirty="0" smtClean="0">
                <a:solidFill>
                  <a:schemeClr val="tx1"/>
                </a:solidFill>
                <a:effectLst/>
                <a:latin typeface="+mn-lt"/>
                <a:ea typeface="+mn-ea"/>
                <a:cs typeface="+mn-cs"/>
              </a:rPr>
              <a:t>http://minnanokyozai.jp/kyozai/home/en/render.do</a:t>
            </a:r>
          </a:p>
          <a:p>
            <a:endParaRPr kumimoji="1" lang="ja-JP" altLang="en-US"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 Explanation (Basic)</a:t>
            </a:r>
            <a:r>
              <a:rPr lang="en-US" altLang="ja-JP" dirty="0" smtClean="0"/>
              <a:t> </a:t>
            </a:r>
            <a:r>
              <a:rPr kumimoji="1" lang="en-US" altLang="ja-JP" sz="1200" kern="1200" dirty="0" smtClean="0">
                <a:solidFill>
                  <a:schemeClr val="tx1"/>
                </a:solidFill>
                <a:effectLst/>
                <a:latin typeface="+mn-lt"/>
                <a:ea typeface="+mn-ea"/>
                <a:cs typeface="+mn-cs"/>
              </a:rPr>
              <a:t>Japanese people also eat this kind of bread-based breakfast frequently.</a:t>
            </a:r>
          </a:p>
          <a:p>
            <a:r>
              <a:rPr kumimoji="1" lang="en-US" altLang="ja-JP" sz="1200" kern="1200" dirty="0" smtClean="0">
                <a:solidFill>
                  <a:schemeClr val="tx1"/>
                </a:solidFill>
                <a:effectLst/>
                <a:latin typeface="+mn-lt"/>
                <a:ea typeface="+mn-ea"/>
                <a:cs typeface="+mn-cs"/>
              </a:rPr>
              <a:t>■ Explanation (Expansion)</a:t>
            </a:r>
            <a:r>
              <a:rPr kumimoji="1" lang="ja-JP" altLang="en-US" sz="1200" kern="1200" dirty="0" smtClean="0">
                <a:solidFill>
                  <a:schemeClr val="tx1"/>
                </a:solidFill>
                <a:effectLst/>
                <a:latin typeface="+mn-lt"/>
                <a:ea typeface="+mn-ea"/>
                <a:cs typeface="+mn-cs"/>
              </a:rPr>
              <a:t>　</a:t>
            </a:r>
            <a:r>
              <a:rPr kumimoji="1" lang="en-US" altLang="ja-JP" sz="1200" kern="1200" dirty="0" smtClean="0">
                <a:solidFill>
                  <a:schemeClr val="tx1"/>
                </a:solidFill>
                <a:effectLst/>
                <a:latin typeface="+mn-lt"/>
                <a:ea typeface="+mn-ea"/>
                <a:cs typeface="+mn-cs"/>
              </a:rPr>
              <a:t>The Japanese people enjoy a varied diet, and increasing numbers of people eat bread for breakfast instead of the rice-based breakfast typical of Japanese cuisine. Busy people make do with just a simple meal of toast and coffee.</a:t>
            </a:r>
            <a:endParaRPr kumimoji="1" lang="ja-JP" altLang="en-US" dirty="0"/>
          </a:p>
        </p:txBody>
      </p:sp>
      <p:sp>
        <p:nvSpPr>
          <p:cNvPr id="4" name="スライド番号プレースホルダー 3"/>
          <p:cNvSpPr>
            <a:spLocks noGrp="1"/>
          </p:cNvSpPr>
          <p:nvPr>
            <p:ph type="sldNum" sz="quarter" idx="10"/>
          </p:nvPr>
        </p:nvSpPr>
        <p:spPr/>
        <p:txBody>
          <a:bodyPr/>
          <a:lstStyle/>
          <a:p>
            <a:fld id="{93C82C8C-5590-4D72-BDFB-B49744BBC196}" type="slidenum">
              <a:rPr kumimoji="1" lang="ja-JP" altLang="en-US" smtClean="0"/>
              <a:pPr/>
              <a:t>9</a:t>
            </a:fld>
            <a:endParaRPr kumimoji="1" lang="ja-JP" altLang="en-US"/>
          </a:p>
        </p:txBody>
      </p:sp>
    </p:spTree>
    <p:extLst>
      <p:ext uri="{BB962C8B-B14F-4D97-AF65-F5344CB8AC3E}">
        <p14:creationId xmlns:p14="http://schemas.microsoft.com/office/powerpoint/2010/main" val="1225719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AD074BA6-C7EE-417C-B3DE-697D556D91EE}" type="datetimeFigureOut">
              <a:rPr kumimoji="1" lang="ja-JP" altLang="en-US" smtClean="0"/>
              <a:pPr/>
              <a:t>2014/7/31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9ACEBC-E047-44F1-8451-B85D299D9FFD}" type="slidenum">
              <a:rPr kumimoji="1" lang="ja-JP" altLang="en-US" smtClean="0"/>
              <a:pPr/>
              <a:t>‹#›</a:t>
            </a:fld>
            <a:endParaRPr kumimoji="1" lang="ja-JP" altLang="en-US"/>
          </a:p>
        </p:txBody>
      </p:sp>
    </p:spTree>
    <p:extLst>
      <p:ext uri="{BB962C8B-B14F-4D97-AF65-F5344CB8AC3E}">
        <p14:creationId xmlns:p14="http://schemas.microsoft.com/office/powerpoint/2010/main" val="2221156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D074BA6-C7EE-417C-B3DE-697D556D91EE}" type="datetimeFigureOut">
              <a:rPr kumimoji="1" lang="ja-JP" altLang="en-US" smtClean="0"/>
              <a:pPr/>
              <a:t>2014/7/31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9ACEBC-E047-44F1-8451-B85D299D9FFD}" type="slidenum">
              <a:rPr kumimoji="1" lang="ja-JP" altLang="en-US" smtClean="0"/>
              <a:pPr/>
              <a:t>‹#›</a:t>
            </a:fld>
            <a:endParaRPr kumimoji="1" lang="ja-JP" altLang="en-US"/>
          </a:p>
        </p:txBody>
      </p:sp>
    </p:spTree>
    <p:extLst>
      <p:ext uri="{BB962C8B-B14F-4D97-AF65-F5344CB8AC3E}">
        <p14:creationId xmlns:p14="http://schemas.microsoft.com/office/powerpoint/2010/main" val="3818630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D074BA6-C7EE-417C-B3DE-697D556D91EE}" type="datetimeFigureOut">
              <a:rPr kumimoji="1" lang="ja-JP" altLang="en-US" smtClean="0"/>
              <a:pPr/>
              <a:t>2014/7/31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9ACEBC-E047-44F1-8451-B85D299D9FFD}" type="slidenum">
              <a:rPr kumimoji="1" lang="ja-JP" altLang="en-US" smtClean="0"/>
              <a:pPr/>
              <a:t>‹#›</a:t>
            </a:fld>
            <a:endParaRPr kumimoji="1" lang="ja-JP" altLang="en-US"/>
          </a:p>
        </p:txBody>
      </p:sp>
    </p:spTree>
    <p:extLst>
      <p:ext uri="{BB962C8B-B14F-4D97-AF65-F5344CB8AC3E}">
        <p14:creationId xmlns:p14="http://schemas.microsoft.com/office/powerpoint/2010/main" val="1692022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D074BA6-C7EE-417C-B3DE-697D556D91EE}" type="datetimeFigureOut">
              <a:rPr kumimoji="1" lang="ja-JP" altLang="en-US" smtClean="0"/>
              <a:pPr/>
              <a:t>2014/7/31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9ACEBC-E047-44F1-8451-B85D299D9FFD}" type="slidenum">
              <a:rPr kumimoji="1" lang="ja-JP" altLang="en-US" smtClean="0"/>
              <a:pPr/>
              <a:t>‹#›</a:t>
            </a:fld>
            <a:endParaRPr kumimoji="1" lang="ja-JP" altLang="en-US"/>
          </a:p>
        </p:txBody>
      </p:sp>
    </p:spTree>
    <p:extLst>
      <p:ext uri="{BB962C8B-B14F-4D97-AF65-F5344CB8AC3E}">
        <p14:creationId xmlns:p14="http://schemas.microsoft.com/office/powerpoint/2010/main" val="4690186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D074BA6-C7EE-417C-B3DE-697D556D91EE}" type="datetimeFigureOut">
              <a:rPr kumimoji="1" lang="ja-JP" altLang="en-US" smtClean="0"/>
              <a:pPr/>
              <a:t>2014/7/31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9ACEBC-E047-44F1-8451-B85D299D9FFD}" type="slidenum">
              <a:rPr kumimoji="1" lang="ja-JP" altLang="en-US" smtClean="0"/>
              <a:pPr/>
              <a:t>‹#›</a:t>
            </a:fld>
            <a:endParaRPr kumimoji="1" lang="ja-JP" altLang="en-US"/>
          </a:p>
        </p:txBody>
      </p:sp>
    </p:spTree>
    <p:extLst>
      <p:ext uri="{BB962C8B-B14F-4D97-AF65-F5344CB8AC3E}">
        <p14:creationId xmlns:p14="http://schemas.microsoft.com/office/powerpoint/2010/main" val="3493572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AD074BA6-C7EE-417C-B3DE-697D556D91EE}" type="datetimeFigureOut">
              <a:rPr kumimoji="1" lang="ja-JP" altLang="en-US" smtClean="0"/>
              <a:pPr/>
              <a:t>2014/7/31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39ACEBC-E047-44F1-8451-B85D299D9FFD}" type="slidenum">
              <a:rPr kumimoji="1" lang="ja-JP" altLang="en-US" smtClean="0"/>
              <a:pPr/>
              <a:t>‹#›</a:t>
            </a:fld>
            <a:endParaRPr kumimoji="1" lang="ja-JP" altLang="en-US"/>
          </a:p>
        </p:txBody>
      </p:sp>
    </p:spTree>
    <p:extLst>
      <p:ext uri="{BB962C8B-B14F-4D97-AF65-F5344CB8AC3E}">
        <p14:creationId xmlns:p14="http://schemas.microsoft.com/office/powerpoint/2010/main" val="34458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D074BA6-C7EE-417C-B3DE-697D556D91EE}" type="datetimeFigureOut">
              <a:rPr kumimoji="1" lang="ja-JP" altLang="en-US" smtClean="0"/>
              <a:pPr/>
              <a:t>2014/7/31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39ACEBC-E047-44F1-8451-B85D299D9FFD}" type="slidenum">
              <a:rPr kumimoji="1" lang="ja-JP" altLang="en-US" smtClean="0"/>
              <a:pPr/>
              <a:t>‹#›</a:t>
            </a:fld>
            <a:endParaRPr kumimoji="1" lang="ja-JP" altLang="en-US"/>
          </a:p>
        </p:txBody>
      </p:sp>
    </p:spTree>
    <p:extLst>
      <p:ext uri="{BB962C8B-B14F-4D97-AF65-F5344CB8AC3E}">
        <p14:creationId xmlns:p14="http://schemas.microsoft.com/office/powerpoint/2010/main" val="1739482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AD074BA6-C7EE-417C-B3DE-697D556D91EE}" type="datetimeFigureOut">
              <a:rPr kumimoji="1" lang="ja-JP" altLang="en-US" smtClean="0"/>
              <a:pPr/>
              <a:t>2014/7/31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39ACEBC-E047-44F1-8451-B85D299D9FFD}" type="slidenum">
              <a:rPr kumimoji="1" lang="ja-JP" altLang="en-US" smtClean="0"/>
              <a:pPr/>
              <a:t>‹#›</a:t>
            </a:fld>
            <a:endParaRPr kumimoji="1" lang="ja-JP" altLang="en-US"/>
          </a:p>
        </p:txBody>
      </p:sp>
    </p:spTree>
    <p:extLst>
      <p:ext uri="{BB962C8B-B14F-4D97-AF65-F5344CB8AC3E}">
        <p14:creationId xmlns:p14="http://schemas.microsoft.com/office/powerpoint/2010/main" val="2455945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D074BA6-C7EE-417C-B3DE-697D556D91EE}" type="datetimeFigureOut">
              <a:rPr kumimoji="1" lang="ja-JP" altLang="en-US" smtClean="0"/>
              <a:pPr/>
              <a:t>2014/7/31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39ACEBC-E047-44F1-8451-B85D299D9FFD}" type="slidenum">
              <a:rPr kumimoji="1" lang="ja-JP" altLang="en-US" smtClean="0"/>
              <a:pPr/>
              <a:t>‹#›</a:t>
            </a:fld>
            <a:endParaRPr kumimoji="1" lang="ja-JP" altLang="en-US"/>
          </a:p>
        </p:txBody>
      </p:sp>
    </p:spTree>
    <p:extLst>
      <p:ext uri="{BB962C8B-B14F-4D97-AF65-F5344CB8AC3E}">
        <p14:creationId xmlns:p14="http://schemas.microsoft.com/office/powerpoint/2010/main" val="1734901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D074BA6-C7EE-417C-B3DE-697D556D91EE}" type="datetimeFigureOut">
              <a:rPr kumimoji="1" lang="ja-JP" altLang="en-US" smtClean="0"/>
              <a:pPr/>
              <a:t>2014/7/31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39ACEBC-E047-44F1-8451-B85D299D9FFD}" type="slidenum">
              <a:rPr kumimoji="1" lang="ja-JP" altLang="en-US" smtClean="0"/>
              <a:pPr/>
              <a:t>‹#›</a:t>
            </a:fld>
            <a:endParaRPr kumimoji="1" lang="ja-JP" altLang="en-US"/>
          </a:p>
        </p:txBody>
      </p:sp>
    </p:spTree>
    <p:extLst>
      <p:ext uri="{BB962C8B-B14F-4D97-AF65-F5344CB8AC3E}">
        <p14:creationId xmlns:p14="http://schemas.microsoft.com/office/powerpoint/2010/main" val="1468552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D074BA6-C7EE-417C-B3DE-697D556D91EE}" type="datetimeFigureOut">
              <a:rPr kumimoji="1" lang="ja-JP" altLang="en-US" smtClean="0"/>
              <a:pPr/>
              <a:t>2014/7/31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39ACEBC-E047-44F1-8451-B85D299D9FFD}" type="slidenum">
              <a:rPr kumimoji="1" lang="ja-JP" altLang="en-US" smtClean="0"/>
              <a:pPr/>
              <a:t>‹#›</a:t>
            </a:fld>
            <a:endParaRPr kumimoji="1" lang="ja-JP" altLang="en-US"/>
          </a:p>
        </p:txBody>
      </p:sp>
    </p:spTree>
    <p:extLst>
      <p:ext uri="{BB962C8B-B14F-4D97-AF65-F5344CB8AC3E}">
        <p14:creationId xmlns:p14="http://schemas.microsoft.com/office/powerpoint/2010/main" val="2506628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074BA6-C7EE-417C-B3DE-697D556D91EE}" type="datetimeFigureOut">
              <a:rPr kumimoji="1" lang="ja-JP" altLang="en-US" smtClean="0"/>
              <a:pPr/>
              <a:t>2014/7/31</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9ACEBC-E047-44F1-8451-B85D299D9FFD}" type="slidenum">
              <a:rPr kumimoji="1" lang="ja-JP" altLang="en-US" smtClean="0"/>
              <a:pPr/>
              <a:t>‹#›</a:t>
            </a:fld>
            <a:endParaRPr kumimoji="1" lang="ja-JP" altLang="en-US"/>
          </a:p>
        </p:txBody>
      </p:sp>
    </p:spTree>
    <p:extLst>
      <p:ext uri="{BB962C8B-B14F-4D97-AF65-F5344CB8AC3E}">
        <p14:creationId xmlns:p14="http://schemas.microsoft.com/office/powerpoint/2010/main" val="3440547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8.png"/><Relationship Id="rId2" Type="http://schemas.openxmlformats.org/officeDocument/2006/relationships/audio" Target="../media/media3.wav"/><Relationship Id="rId1" Type="http://schemas.microsoft.com/office/2007/relationships/media" Target="../media/media3.wav"/><Relationship Id="rId6" Type="http://schemas.openxmlformats.org/officeDocument/2006/relationships/image" Target="../media/image21.jpeg"/><Relationship Id="rId5" Type="http://schemas.openxmlformats.org/officeDocument/2006/relationships/image" Target="../media/image20.wmf"/><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8.png"/><Relationship Id="rId2" Type="http://schemas.openxmlformats.org/officeDocument/2006/relationships/audio" Target="../media/media4.wav"/><Relationship Id="rId1" Type="http://schemas.microsoft.com/office/2007/relationships/media" Target="../media/media4.wav"/><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slideLayout" Target="../slideLayouts/slideLayout2.xml"/><Relationship Id="rId7" Type="http://schemas.openxmlformats.org/officeDocument/2006/relationships/image" Target="../media/image26.jpeg"/><Relationship Id="rId2" Type="http://schemas.openxmlformats.org/officeDocument/2006/relationships/audio" Target="../media/media5.wav"/><Relationship Id="rId1" Type="http://schemas.microsoft.com/office/2007/relationships/media" Target="../media/media5.wav"/><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8.png"/><Relationship Id="rId2" Type="http://schemas.openxmlformats.org/officeDocument/2006/relationships/audio" Target="../media/media6.wav"/><Relationship Id="rId1" Type="http://schemas.microsoft.com/office/2007/relationships/media" Target="../media/media6.wav"/><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slideLayout" Target="../slideLayouts/slideLayout2.xml"/><Relationship Id="rId7" Type="http://schemas.openxmlformats.org/officeDocument/2006/relationships/image" Target="../media/image31.jpeg"/><Relationship Id="rId2" Type="http://schemas.openxmlformats.org/officeDocument/2006/relationships/audio" Target="../media/media7.wav"/><Relationship Id="rId1" Type="http://schemas.microsoft.com/office/2007/relationships/media" Target="../media/media7.wav"/><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slideLayout" Target="../slideLayouts/slideLayout2.xml"/><Relationship Id="rId7" Type="http://schemas.openxmlformats.org/officeDocument/2006/relationships/image" Target="../media/image34.wmf"/><Relationship Id="rId2" Type="http://schemas.openxmlformats.org/officeDocument/2006/relationships/audio" Target="../media/media8.wav"/><Relationship Id="rId1" Type="http://schemas.microsoft.com/office/2007/relationships/media" Target="../media/media8.wav"/><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slideLayout" Target="../slideLayouts/slideLayout2.xml"/><Relationship Id="rId7" Type="http://schemas.openxmlformats.org/officeDocument/2006/relationships/image" Target="../media/image37.jpeg"/><Relationship Id="rId2" Type="http://schemas.openxmlformats.org/officeDocument/2006/relationships/audio" Target="../media/media9.wav"/><Relationship Id="rId1" Type="http://schemas.microsoft.com/office/2007/relationships/media" Target="../media/media9.wav"/><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slideLayout" Target="../slideLayouts/slideLayout6.xml"/><Relationship Id="rId7" Type="http://schemas.openxmlformats.org/officeDocument/2006/relationships/image" Target="../media/image39.png"/><Relationship Id="rId2" Type="http://schemas.openxmlformats.org/officeDocument/2006/relationships/audio" Target="../media/media10.wav"/><Relationship Id="rId1" Type="http://schemas.microsoft.com/office/2007/relationships/media" Target="../media/media10.wav"/><Relationship Id="rId6" Type="http://schemas.openxmlformats.org/officeDocument/2006/relationships/image" Target="../media/image38.gif"/><Relationship Id="rId5" Type="http://schemas.openxmlformats.org/officeDocument/2006/relationships/image" Target="../media/image20.wmf"/><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slideLayout" Target="../slideLayouts/slideLayout6.xml"/><Relationship Id="rId7" Type="http://schemas.openxmlformats.org/officeDocument/2006/relationships/image" Target="../media/image40.png"/><Relationship Id="rId2" Type="http://schemas.openxmlformats.org/officeDocument/2006/relationships/audio" Target="../media/media11.wav"/><Relationship Id="rId1" Type="http://schemas.microsoft.com/office/2007/relationships/media" Target="../media/media11.wav"/><Relationship Id="rId6" Type="http://schemas.openxmlformats.org/officeDocument/2006/relationships/image" Target="../media/image38.gif"/><Relationship Id="rId5" Type="http://schemas.openxmlformats.org/officeDocument/2006/relationships/image" Target="../media/image20.wmf"/><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2.wav"/><Relationship Id="rId1" Type="http://schemas.microsoft.com/office/2007/relationships/media" Target="../media/media12.wav"/><Relationship Id="rId6" Type="http://schemas.openxmlformats.org/officeDocument/2006/relationships/image" Target="../media/image18.png"/><Relationship Id="rId5" Type="http://schemas.openxmlformats.org/officeDocument/2006/relationships/image" Target="../media/image41.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3.wav"/><Relationship Id="rId1" Type="http://schemas.microsoft.com/office/2007/relationships/media" Target="../media/media13.wav"/><Relationship Id="rId6" Type="http://schemas.openxmlformats.org/officeDocument/2006/relationships/image" Target="../media/image18.png"/><Relationship Id="rId5" Type="http://schemas.openxmlformats.org/officeDocument/2006/relationships/image" Target="../media/image39.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4.wav"/><Relationship Id="rId1" Type="http://schemas.microsoft.com/office/2007/relationships/media" Target="../media/media14.wav"/><Relationship Id="rId6" Type="http://schemas.openxmlformats.org/officeDocument/2006/relationships/image" Target="../media/image18.png"/><Relationship Id="rId5" Type="http://schemas.openxmlformats.org/officeDocument/2006/relationships/image" Target="../media/image39.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22.png"/><Relationship Id="rId7" Type="http://schemas.openxmlformats.org/officeDocument/2006/relationships/image" Target="../media/image42.jpe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29.wmf"/><Relationship Id="rId5" Type="http://schemas.openxmlformats.org/officeDocument/2006/relationships/image" Target="../media/image25.wmf"/><Relationship Id="rId4" Type="http://schemas.openxmlformats.org/officeDocument/2006/relationships/image" Target="../media/image28.wmf"/><Relationship Id="rId9" Type="http://schemas.openxmlformats.org/officeDocument/2006/relationships/image" Target="../media/image20.wmf"/></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8.png"/><Relationship Id="rId2" Type="http://schemas.openxmlformats.org/officeDocument/2006/relationships/audio" Target="../media/media15.wav"/><Relationship Id="rId1" Type="http://schemas.microsoft.com/office/2007/relationships/media" Target="../media/media15.wav"/><Relationship Id="rId6" Type="http://schemas.openxmlformats.org/officeDocument/2006/relationships/hyperlink" Target="https://www.erin.ne.jp/en/lesson01/letssee/index.html" TargetMode="External"/><Relationship Id="rId5" Type="http://schemas.openxmlformats.org/officeDocument/2006/relationships/image" Target="../media/image43.jpe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9.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s>
</file>

<file path=ppt/slides/_rels/slide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9.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16.png"/><Relationship Id="rId5" Type="http://schemas.openxmlformats.org/officeDocument/2006/relationships/image" Target="../media/image14.jpe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wav"/><Relationship Id="rId1" Type="http://schemas.microsoft.com/office/2007/relationships/media" Target="../media/media2.wav"/><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60133" y="2202666"/>
            <a:ext cx="3564395" cy="2376264"/>
          </a:xfrm>
          <a:prstGeom prst="rect">
            <a:avLst/>
          </a:prstGeom>
        </p:spPr>
      </p:pic>
      <p:pic>
        <p:nvPicPr>
          <p:cNvPr id="6" name="図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6552" y="2319636"/>
            <a:ext cx="3219570" cy="2146380"/>
          </a:xfrm>
          <a:prstGeom prst="rect">
            <a:avLst/>
          </a:prstGeom>
        </p:spPr>
      </p:pic>
      <p:sp>
        <p:nvSpPr>
          <p:cNvPr id="2" name="タイトル 1"/>
          <p:cNvSpPr>
            <a:spLocks noGrp="1"/>
          </p:cNvSpPr>
          <p:nvPr>
            <p:ph type="ctrTitle"/>
          </p:nvPr>
        </p:nvSpPr>
        <p:spPr/>
        <p:txBody>
          <a:bodyPr/>
          <a:lstStyle/>
          <a:p>
            <a:r>
              <a:rPr kumimoji="1" lang="en-US" altLang="ja-JP" dirty="0" smtClean="0"/>
              <a:t>Japanese breakfast</a:t>
            </a:r>
            <a:endParaRPr kumimoji="1" lang="ja-JP" altLang="en-US" dirty="0"/>
          </a:p>
        </p:txBody>
      </p:sp>
      <p:sp>
        <p:nvSpPr>
          <p:cNvPr id="3" name="サブタイトル 2"/>
          <p:cNvSpPr>
            <a:spLocks noGrp="1"/>
          </p:cNvSpPr>
          <p:nvPr>
            <p:ph type="subTitle" idx="1"/>
          </p:nvPr>
        </p:nvSpPr>
        <p:spPr/>
        <p:txBody>
          <a:bodyPr/>
          <a:lstStyle/>
          <a:p>
            <a:r>
              <a:rPr kumimoji="1" lang="en-US" altLang="ja-JP" dirty="0" smtClean="0"/>
              <a:t>Unit 6, Section 3</a:t>
            </a:r>
            <a:endParaRPr kumimoji="1" lang="ja-JP" altLang="en-US" dirty="0"/>
          </a:p>
        </p:txBody>
      </p:sp>
      <p:pic>
        <p:nvPicPr>
          <p:cNvPr id="4" name="図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35896" y="5445224"/>
            <a:ext cx="1458163" cy="1195693"/>
          </a:xfrm>
          <a:prstGeom prst="rect">
            <a:avLst/>
          </a:prstGeom>
        </p:spPr>
      </p:pic>
      <p:pic>
        <p:nvPicPr>
          <p:cNvPr id="7" name="図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51920" y="391207"/>
            <a:ext cx="1613587" cy="1075725"/>
          </a:xfrm>
          <a:prstGeom prst="rect">
            <a:avLst/>
          </a:prstGeom>
        </p:spPr>
      </p:pic>
    </p:spTree>
    <p:extLst>
      <p:ext uri="{BB962C8B-B14F-4D97-AF65-F5344CB8AC3E}">
        <p14:creationId xmlns:p14="http://schemas.microsoft.com/office/powerpoint/2010/main" val="1328271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anim calcmode="lin" valueType="num">
                                      <p:cBhvr>
                                        <p:cTn id="18" dur="2000" fill="hold"/>
                                        <p:tgtEl>
                                          <p:spTgt spid="7"/>
                                        </p:tgtEl>
                                        <p:attrNameLst>
                                          <p:attrName>ppt_w</p:attrName>
                                        </p:attrNameLst>
                                      </p:cBhvr>
                                      <p:tavLst>
                                        <p:tav tm="0" fmla="#ppt_w*sin(2.5*pi*$)">
                                          <p:val>
                                            <p:fltVal val="0"/>
                                          </p:val>
                                        </p:tav>
                                        <p:tav tm="100000">
                                          <p:val>
                                            <p:fltVal val="1"/>
                                          </p:val>
                                        </p:tav>
                                      </p:tavLst>
                                    </p:anim>
                                    <p:anim calcmode="lin" valueType="num">
                                      <p:cBhvr>
                                        <p:cTn id="19" dur="2000" fill="hold"/>
                                        <p:tgtEl>
                                          <p:spTgt spid="7"/>
                                        </p:tgtEl>
                                        <p:attrNameLst>
                                          <p:attrName>ppt_h</p:attrName>
                                        </p:attrNameLst>
                                      </p:cBhvr>
                                      <p:tavLst>
                                        <p:tav tm="0">
                                          <p:val>
                                            <p:strVal val="#ppt_h"/>
                                          </p:val>
                                        </p:tav>
                                        <p:tav tm="100000">
                                          <p:val>
                                            <p:strVal val="#ppt_h"/>
                                          </p:val>
                                        </p:tav>
                                      </p:tavLst>
                                    </p:anim>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err="1"/>
              <a:t>Gohan</a:t>
            </a:r>
            <a:endParaRPr kumimoji="1" lang="ja-JP" altLang="en-US" dirty="0"/>
          </a:p>
        </p:txBody>
      </p:sp>
      <p:pic>
        <p:nvPicPr>
          <p:cNvPr id="1026" name="Picture 2" descr="C:\Users\fukushima\AppData\Local\Microsoft\Windows\Temporary Internet Files\Content.IE5\808H4RCM\MC900215783[1].wmf"/>
          <p:cNvPicPr>
            <a:picLocks noGrp="1" noChangeAspect="1" noChangeArrowheads="1"/>
          </p:cNvPicPr>
          <p:nvPr>
            <p:ph idx="1"/>
          </p:nvPr>
        </p:nvPicPr>
        <p:blipFill>
          <a:blip r:embed="rId5" cstate="print">
            <a:extLst>
              <a:ext uri="{28A0092B-C50C-407E-A947-70E740481C1C}">
                <a14:useLocalDpi xmlns:a14="http://schemas.microsoft.com/office/drawing/2010/main" val="0"/>
              </a:ext>
            </a:extLst>
          </a:blip>
          <a:srcRect/>
          <a:stretch>
            <a:fillRect/>
          </a:stretch>
        </p:blipFill>
        <p:spPr bwMode="auto">
          <a:xfrm>
            <a:off x="971600" y="1628800"/>
            <a:ext cx="3223034" cy="26209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minnanokyozai.jp/kyozai/material/SPA00462/6105400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72000" y="3501008"/>
            <a:ext cx="4067944" cy="2949259"/>
          </a:xfrm>
          <a:prstGeom prst="rect">
            <a:avLst/>
          </a:prstGeom>
          <a:noFill/>
          <a:extLst>
            <a:ext uri="{909E8E84-426E-40DD-AFC4-6F175D3DCCD1}">
              <a14:hiddenFill xmlns:a14="http://schemas.microsoft.com/office/drawing/2010/main">
                <a:solidFill>
                  <a:srgbClr val="FFFFFF"/>
                </a:solidFill>
              </a14:hiddenFill>
            </a:ext>
          </a:extLst>
        </p:spPr>
      </p:pic>
      <p:pic>
        <p:nvPicPr>
          <p:cNvPr id="3" name="録音されたサウンド">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5724128" y="548680"/>
            <a:ext cx="609600" cy="609600"/>
          </a:xfrm>
          <a:prstGeom prst="rect">
            <a:avLst/>
          </a:prstGeom>
        </p:spPr>
      </p:pic>
    </p:spTree>
    <p:extLst>
      <p:ext uri="{BB962C8B-B14F-4D97-AF65-F5344CB8AC3E}">
        <p14:creationId xmlns:p14="http://schemas.microsoft.com/office/powerpoint/2010/main" val="192829801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706" fill="hold"/>
                                        <p:tgtEl>
                                          <p:spTgt spid="3"/>
                                        </p:tgtEl>
                                      </p:cBhvr>
                                    </p:cmd>
                                  </p:childTnLst>
                                </p:cTn>
                              </p:par>
                            </p:childTnLst>
                          </p:cTn>
                        </p:par>
                      </p:childTnLst>
                    </p:cTn>
                  </p:par>
                </p:childTnLst>
              </p:cTn>
              <p:nextCondLst>
                <p:cond evt="onClick" delay="0">
                  <p:tgtEl>
                    <p:spTgt spid="3"/>
                  </p:tgtEl>
                </p:cond>
              </p:nextCondLst>
            </p:seq>
            <p:audio>
              <p:cMediaNode vol="80000">
                <p:cTn id="13" fill="hold" display="0">
                  <p:stCondLst>
                    <p:cond delay="indefinite"/>
                  </p:stCondLst>
                  <p:endCondLst>
                    <p:cond evt="onStopAudio" delay="0">
                      <p:tgtEl>
                        <p:sldTgt/>
                      </p:tgtEl>
                    </p:cond>
                  </p:endCondLst>
                </p:cTn>
                <p:tgtEl>
                  <p:spTgt spid="3"/>
                </p:tgtEl>
              </p:cMediaNode>
            </p:audio>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Pan</a:t>
            </a:r>
            <a:endParaRPr kumimoji="1" lang="ja-JP" altLang="en-US" dirty="0"/>
          </a:p>
        </p:txBody>
      </p:sp>
      <p:pic>
        <p:nvPicPr>
          <p:cNvPr id="1032" name="Picture 8" descr="C:\Users\fukushima\AppData\Local\Microsoft\Windows\Temporary Internet Files\Content.IE5\LBYAEAO4\MC900441777[1].png"/>
          <p:cNvPicPr>
            <a:picLocks noGrp="1" noChangeAspect="1" noChangeArrowheads="1"/>
          </p:cNvPicPr>
          <p:nvPr>
            <p:ph idx="1"/>
          </p:nvPr>
        </p:nvPicPr>
        <p:blipFill>
          <a:blip r:embed="rId5" cstate="print">
            <a:extLst>
              <a:ext uri="{28A0092B-C50C-407E-A947-70E740481C1C}">
                <a14:useLocalDpi xmlns:a14="http://schemas.microsoft.com/office/drawing/2010/main" val="0"/>
              </a:ext>
            </a:extLst>
          </a:blip>
          <a:srcRect/>
          <a:stretch>
            <a:fillRect/>
          </a:stretch>
        </p:blipFill>
        <p:spPr bwMode="auto">
          <a:xfrm>
            <a:off x="1043608" y="1772816"/>
            <a:ext cx="2952328" cy="2952328"/>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fukushima\AppData\Local\Microsoft\Windows\Temporary Internet Files\Content.IE5\808H4RCM\MP900422953[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32040" y="3789040"/>
            <a:ext cx="3779912" cy="2604596"/>
          </a:xfrm>
          <a:prstGeom prst="rect">
            <a:avLst/>
          </a:prstGeom>
          <a:noFill/>
          <a:extLst>
            <a:ext uri="{909E8E84-426E-40DD-AFC4-6F175D3DCCD1}">
              <a14:hiddenFill xmlns:a14="http://schemas.microsoft.com/office/drawing/2010/main">
                <a:solidFill>
                  <a:srgbClr val="FFFFFF"/>
                </a:solidFill>
              </a14:hiddenFill>
            </a:ext>
          </a:extLst>
        </p:spPr>
      </p:pic>
      <p:pic>
        <p:nvPicPr>
          <p:cNvPr id="3" name="録音されたサウンド">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5364088" y="620688"/>
            <a:ext cx="609600" cy="609600"/>
          </a:xfrm>
          <a:prstGeom prst="rect">
            <a:avLst/>
          </a:prstGeom>
        </p:spPr>
      </p:pic>
    </p:spTree>
    <p:extLst>
      <p:ext uri="{BB962C8B-B14F-4D97-AF65-F5344CB8AC3E}">
        <p14:creationId xmlns:p14="http://schemas.microsoft.com/office/powerpoint/2010/main" val="1991210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401" fill="hold"/>
                                        <p:tgtEl>
                                          <p:spTgt spid="3"/>
                                        </p:tgtEl>
                                      </p:cBhvr>
                                    </p:cmd>
                                  </p:childTnLst>
                                </p:cTn>
                              </p:par>
                            </p:childTnLst>
                          </p:cTn>
                        </p:par>
                      </p:childTnLst>
                    </p:cTn>
                  </p:par>
                </p:childTnLst>
              </p:cTn>
              <p:nextCondLst>
                <p:cond evt="onClick" delay="0">
                  <p:tgtEl>
                    <p:spTgt spid="3"/>
                  </p:tgtEl>
                </p:cond>
              </p:nextCondLst>
            </p:seq>
            <p:audio>
              <p:cMediaNode vol="80000">
                <p:cTn id="13" fill="hold" display="0">
                  <p:stCondLst>
                    <p:cond delay="indefinite"/>
                  </p:stCondLst>
                  <p:endCondLst>
                    <p:cond evt="onStopAudio" delay="0">
                      <p:tgtEl>
                        <p:sldTgt/>
                      </p:tgtEl>
                    </p:cond>
                  </p:endCondLst>
                </p:cTn>
                <p:tgtEl>
                  <p:spTgt spid="3"/>
                </p:tgtEl>
              </p:cMediaNode>
            </p:audio>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Jagaimo</a:t>
            </a:r>
            <a:endParaRPr kumimoji="1" lang="ja-JP" altLang="en-US" dirty="0"/>
          </a:p>
        </p:txBody>
      </p:sp>
      <p:pic>
        <p:nvPicPr>
          <p:cNvPr id="5126" name="Picture 6" descr="C:\Users\fukushima\AppData\Local\Microsoft\Windows\Temporary Internet Files\Content.IE5\LBYAEAO4\MC900112420[1].wmf"/>
          <p:cNvPicPr>
            <a:picLocks noGrp="1" noChangeAspect="1" noChangeArrowheads="1"/>
          </p:cNvPicPr>
          <p:nvPr>
            <p:ph idx="1"/>
          </p:nvPr>
        </p:nvPicPr>
        <p:blipFill>
          <a:blip r:embed="rId5" cstate="print">
            <a:extLst>
              <a:ext uri="{28A0092B-C50C-407E-A947-70E740481C1C}">
                <a14:useLocalDpi xmlns:a14="http://schemas.microsoft.com/office/drawing/2010/main" val="0"/>
              </a:ext>
            </a:extLst>
          </a:blip>
          <a:srcRect/>
          <a:stretch>
            <a:fillRect/>
          </a:stretch>
        </p:blipFill>
        <p:spPr bwMode="auto">
          <a:xfrm>
            <a:off x="1475656" y="1700808"/>
            <a:ext cx="3841387" cy="2075059"/>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C:\Users\fukushima\AppData\Local\Microsoft\Windows\Temporary Internet Files\Content.IE5\EHLK55LX\MC900407826[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71600" y="4581128"/>
            <a:ext cx="1988792" cy="1728192"/>
          </a:xfrm>
          <a:prstGeom prst="rect">
            <a:avLst/>
          </a:prstGeom>
          <a:noFill/>
          <a:extLst>
            <a:ext uri="{909E8E84-426E-40DD-AFC4-6F175D3DCCD1}">
              <a14:hiddenFill xmlns:a14="http://schemas.microsoft.com/office/drawing/2010/main">
                <a:solidFill>
                  <a:srgbClr val="FFFFFF"/>
                </a:solidFill>
              </a14:hiddenFill>
            </a:ext>
          </a:extLst>
        </p:spPr>
      </p:pic>
      <p:pic>
        <p:nvPicPr>
          <p:cNvPr id="5129" name="Picture 9" descr="C:\Users\fukushima\AppData\Local\Microsoft\Windows\Temporary Internet Files\Content.IE5\LBYAEAO4\MP900177942[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16016" y="4005064"/>
            <a:ext cx="36576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3" name="録音されたサウンド">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5935216" y="548680"/>
            <a:ext cx="609600" cy="609600"/>
          </a:xfrm>
          <a:prstGeom prst="rect">
            <a:avLst/>
          </a:prstGeom>
        </p:spPr>
      </p:pic>
    </p:spTree>
    <p:extLst>
      <p:ext uri="{BB962C8B-B14F-4D97-AF65-F5344CB8AC3E}">
        <p14:creationId xmlns:p14="http://schemas.microsoft.com/office/powerpoint/2010/main" val="209670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2163" fill="hold"/>
                                        <p:tgtEl>
                                          <p:spTgt spid="3"/>
                                        </p:tgtEl>
                                      </p:cBhvr>
                                    </p:cmd>
                                  </p:childTnLst>
                                </p:cTn>
                              </p:par>
                            </p:childTnLst>
                          </p:cTn>
                        </p:par>
                      </p:childTnLst>
                    </p:cTn>
                  </p:par>
                </p:childTnLst>
              </p:cTn>
              <p:nextCondLst>
                <p:cond evt="onClick" delay="0">
                  <p:tgtEl>
                    <p:spTgt spid="3"/>
                  </p:tgtEl>
                </p:cond>
              </p:nextCondLst>
            </p:seq>
            <p:audio>
              <p:cMediaNode vol="80000">
                <p:cTn id="13" fill="hold" display="0">
                  <p:stCondLst>
                    <p:cond delay="indefinite"/>
                  </p:stCondLst>
                  <p:endCondLst>
                    <p:cond evt="onStopAudio" delay="0">
                      <p:tgtEl>
                        <p:sldTgt/>
                      </p:tgtEl>
                    </p:cond>
                  </p:endCondLst>
                </p:cTn>
                <p:tgtEl>
                  <p:spTgt spid="3"/>
                </p:tgtEl>
              </p:cMediaNode>
            </p:audio>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Bataa</a:t>
            </a:r>
            <a:endParaRPr kumimoji="1" lang="ja-JP" altLang="en-US" dirty="0"/>
          </a:p>
        </p:txBody>
      </p:sp>
      <p:pic>
        <p:nvPicPr>
          <p:cNvPr id="9219" name="Picture 3" descr="C:\Users\fukushima\AppData\Local\Microsoft\Windows\Temporary Internet Files\Content.IE5\808H4RCM\MC900232197[1].wmf"/>
          <p:cNvPicPr>
            <a:picLocks noGrp="1" noChangeAspect="1" noChangeArrowheads="1"/>
          </p:cNvPicPr>
          <p:nvPr>
            <p:ph idx="1"/>
          </p:nvPr>
        </p:nvPicPr>
        <p:blipFill>
          <a:blip r:embed="rId5" cstate="print">
            <a:extLst>
              <a:ext uri="{28A0092B-C50C-407E-A947-70E740481C1C}">
                <a14:useLocalDpi xmlns:a14="http://schemas.microsoft.com/office/drawing/2010/main" val="0"/>
              </a:ext>
            </a:extLst>
          </a:blip>
          <a:srcRect/>
          <a:stretch>
            <a:fillRect/>
          </a:stretch>
        </p:blipFill>
        <p:spPr bwMode="auto">
          <a:xfrm>
            <a:off x="1547664" y="2204864"/>
            <a:ext cx="3432836" cy="1891348"/>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C:\Users\fukushima\AppData\Local\Microsoft\Windows\Temporary Internet Files\Content.IE5\LBYAEAO4\MC900293562[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36096" y="4293096"/>
            <a:ext cx="1861948" cy="1368152"/>
          </a:xfrm>
          <a:prstGeom prst="rect">
            <a:avLst/>
          </a:prstGeom>
          <a:noFill/>
          <a:extLst>
            <a:ext uri="{909E8E84-426E-40DD-AFC4-6F175D3DCCD1}">
              <a14:hiddenFill xmlns:a14="http://schemas.microsoft.com/office/drawing/2010/main">
                <a:solidFill>
                  <a:srgbClr val="FFFFFF"/>
                </a:solidFill>
              </a14:hiddenFill>
            </a:ext>
          </a:extLst>
        </p:spPr>
      </p:pic>
      <p:pic>
        <p:nvPicPr>
          <p:cNvPr id="3" name="録音されたサウンド">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5508104" y="620688"/>
            <a:ext cx="609600" cy="609600"/>
          </a:xfrm>
          <a:prstGeom prst="rect">
            <a:avLst/>
          </a:prstGeom>
        </p:spPr>
      </p:pic>
    </p:spTree>
    <p:extLst>
      <p:ext uri="{BB962C8B-B14F-4D97-AF65-F5344CB8AC3E}">
        <p14:creationId xmlns:p14="http://schemas.microsoft.com/office/powerpoint/2010/main" val="209670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737" fill="hold"/>
                                        <p:tgtEl>
                                          <p:spTgt spid="3"/>
                                        </p:tgtEl>
                                      </p:cBhvr>
                                    </p:cmd>
                                  </p:childTnLst>
                                </p:cTn>
                              </p:par>
                            </p:childTnLst>
                          </p:cTn>
                        </p:par>
                      </p:childTnLst>
                    </p:cTn>
                  </p:par>
                </p:childTnLst>
              </p:cTn>
              <p:nextCondLst>
                <p:cond evt="onClick" delay="0">
                  <p:tgtEl>
                    <p:spTgt spid="3"/>
                  </p:tgtEl>
                </p:cond>
              </p:nextCondLst>
            </p:seq>
            <p:audio>
              <p:cMediaNode vol="80000">
                <p:cTn id="13" fill="hold" display="0">
                  <p:stCondLst>
                    <p:cond delay="indefinite"/>
                  </p:stCondLst>
                  <p:endCondLst>
                    <p:cond evt="onStopAudio" delay="0">
                      <p:tgtEl>
                        <p:sldTgt/>
                      </p:tgtEl>
                    </p:cond>
                  </p:endCondLst>
                </p:cTn>
                <p:tgtEl>
                  <p:spTgt spid="3"/>
                </p:tgtEl>
              </p:cMediaNode>
            </p:audio>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Niku</a:t>
            </a:r>
            <a:endParaRPr kumimoji="1" lang="ja-JP" altLang="en-US" dirty="0"/>
          </a:p>
        </p:txBody>
      </p:sp>
      <p:pic>
        <p:nvPicPr>
          <p:cNvPr id="8194" name="Picture 2" descr="C:\Users\fukushima\AppData\Local\Microsoft\Windows\Temporary Internet Files\Content.IE5\808H4RCM\MC900441854[1].wmf"/>
          <p:cNvPicPr>
            <a:picLocks noGrp="1" noChangeAspect="1" noChangeArrowheads="1"/>
          </p:cNvPicPr>
          <p:nvPr>
            <p:ph idx="1"/>
          </p:nvPr>
        </p:nvPicPr>
        <p:blipFill>
          <a:blip r:embed="rId5" cstate="print">
            <a:extLst>
              <a:ext uri="{28A0092B-C50C-407E-A947-70E740481C1C}">
                <a14:useLocalDpi xmlns:a14="http://schemas.microsoft.com/office/drawing/2010/main" val="0"/>
              </a:ext>
            </a:extLst>
          </a:blip>
          <a:srcRect/>
          <a:stretch>
            <a:fillRect/>
          </a:stretch>
        </p:blipFill>
        <p:spPr bwMode="auto">
          <a:xfrm>
            <a:off x="899592" y="1772816"/>
            <a:ext cx="2853853" cy="282397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fukushima\AppData\Local\Microsoft\Windows\Temporary Internet Files\Content.IE5\W036O0PX\MC900215933[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84168" y="2308328"/>
            <a:ext cx="2898618" cy="2117002"/>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C:\Users\fukushima\AppData\Local\Microsoft\Windows\Temporary Internet Files\Content.IE5\EHLK55LX\MP900422136[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71950" y="3861048"/>
            <a:ext cx="1721098" cy="2569103"/>
          </a:xfrm>
          <a:prstGeom prst="rect">
            <a:avLst/>
          </a:prstGeom>
          <a:noFill/>
          <a:extLst>
            <a:ext uri="{909E8E84-426E-40DD-AFC4-6F175D3DCCD1}">
              <a14:hiddenFill xmlns:a14="http://schemas.microsoft.com/office/drawing/2010/main">
                <a:solidFill>
                  <a:srgbClr val="FFFFFF"/>
                </a:solidFill>
              </a14:hiddenFill>
            </a:ext>
          </a:extLst>
        </p:spPr>
      </p:pic>
      <p:pic>
        <p:nvPicPr>
          <p:cNvPr id="3" name="録音されたサウンド">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5405147" y="620688"/>
            <a:ext cx="609600" cy="609600"/>
          </a:xfrm>
          <a:prstGeom prst="rect">
            <a:avLst/>
          </a:prstGeom>
        </p:spPr>
      </p:pic>
    </p:spTree>
    <p:extLst>
      <p:ext uri="{BB962C8B-B14F-4D97-AF65-F5344CB8AC3E}">
        <p14:creationId xmlns:p14="http://schemas.microsoft.com/office/powerpoint/2010/main" val="209670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798" fill="hold"/>
                                        <p:tgtEl>
                                          <p:spTgt spid="3"/>
                                        </p:tgtEl>
                                      </p:cBhvr>
                                    </p:cmd>
                                  </p:childTnLst>
                                </p:cTn>
                              </p:par>
                            </p:childTnLst>
                          </p:cTn>
                        </p:par>
                      </p:childTnLst>
                    </p:cTn>
                  </p:par>
                </p:childTnLst>
              </p:cTn>
              <p:nextCondLst>
                <p:cond evt="onClick" delay="0">
                  <p:tgtEl>
                    <p:spTgt spid="3"/>
                  </p:tgtEl>
                </p:cond>
              </p:nextCondLst>
            </p:seq>
            <p:audio>
              <p:cMediaNode vol="80000">
                <p:cTn id="13" fill="hold" display="0">
                  <p:stCondLst>
                    <p:cond delay="indefinite"/>
                  </p:stCondLst>
                  <p:endCondLst>
                    <p:cond evt="onStopAudio" delay="0">
                      <p:tgtEl>
                        <p:sldTgt/>
                      </p:tgtEl>
                    </p:cond>
                  </p:endCondLst>
                </p:cTn>
                <p:tgtEl>
                  <p:spTgt spid="3"/>
                </p:tgtEl>
              </p:cMediaNode>
            </p:audio>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Sakana</a:t>
            </a:r>
            <a:endParaRPr kumimoji="1" lang="ja-JP" altLang="en-US" dirty="0"/>
          </a:p>
        </p:txBody>
      </p:sp>
      <p:pic>
        <p:nvPicPr>
          <p:cNvPr id="7169" name="Picture 1" descr="C:\Users\fukushima\AppData\Local\Microsoft\Windows\Temporary Internet Files\Content.IE5\EHLK55LX\MP900405246[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9552" y="1700808"/>
            <a:ext cx="4771917" cy="3408512"/>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C:\Users\fukushima\AppData\Local\Microsoft\Windows\Temporary Internet Files\Content.IE5\808H4RCM\MP900403546[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72000" y="2348880"/>
            <a:ext cx="3901440" cy="2599944"/>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fukushima\AppData\Local\Microsoft\Windows\Temporary Internet Files\Content.IE5\LBYAEAO4\MC900286436[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4481" y="4509120"/>
            <a:ext cx="1837030" cy="1769364"/>
          </a:xfrm>
          <a:prstGeom prst="rect">
            <a:avLst/>
          </a:prstGeom>
          <a:noFill/>
          <a:extLst>
            <a:ext uri="{909E8E84-426E-40DD-AFC4-6F175D3DCCD1}">
              <a14:hiddenFill xmlns:a14="http://schemas.microsoft.com/office/drawing/2010/main">
                <a:solidFill>
                  <a:srgbClr val="FFFFFF"/>
                </a:solidFill>
              </a14:hiddenFill>
            </a:ext>
          </a:extLst>
        </p:spPr>
      </p:pic>
      <p:pic>
        <p:nvPicPr>
          <p:cNvPr id="3" name="録音されたサウンド">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5580112" y="620688"/>
            <a:ext cx="609600" cy="609600"/>
          </a:xfrm>
          <a:prstGeom prst="rect">
            <a:avLst/>
          </a:prstGeom>
        </p:spPr>
      </p:pic>
    </p:spTree>
    <p:extLst>
      <p:ext uri="{BB962C8B-B14F-4D97-AF65-F5344CB8AC3E}">
        <p14:creationId xmlns:p14="http://schemas.microsoft.com/office/powerpoint/2010/main" val="209670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696" fill="hold"/>
                                        <p:tgtEl>
                                          <p:spTgt spid="3"/>
                                        </p:tgtEl>
                                      </p:cBhvr>
                                    </p:cmd>
                                  </p:childTnLst>
                                </p:cTn>
                              </p:par>
                            </p:childTnLst>
                          </p:cTn>
                        </p:par>
                      </p:childTnLst>
                    </p:cTn>
                  </p:par>
                </p:childTnLst>
              </p:cTn>
              <p:nextCondLst>
                <p:cond evt="onClick" delay="0">
                  <p:tgtEl>
                    <p:spTgt spid="3"/>
                  </p:tgtEl>
                </p:cond>
              </p:nextCondLst>
            </p:seq>
            <p:audio>
              <p:cMediaNode vol="80000">
                <p:cTn id="13" fill="hold" display="0">
                  <p:stCondLst>
                    <p:cond delay="indefinite"/>
                  </p:stCondLst>
                  <p:endCondLst>
                    <p:cond evt="onStopAudio" delay="0">
                      <p:tgtEl>
                        <p:sldTgt/>
                      </p:tgtEl>
                    </p:cond>
                  </p:endCondLst>
                </p:cTn>
                <p:tgtEl>
                  <p:spTgt spid="3"/>
                </p:tgtEl>
              </p:cMediaNode>
            </p:audio>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Tamago</a:t>
            </a:r>
            <a:endParaRPr kumimoji="1" lang="ja-JP" altLang="en-US" dirty="0"/>
          </a:p>
        </p:txBody>
      </p:sp>
      <p:pic>
        <p:nvPicPr>
          <p:cNvPr id="6146" name="Picture 2" descr="C:\Users\fukushima\AppData\Local\Microsoft\Windows\Temporary Internet Files\Content.IE5\EHLK55LX\MP900442443[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44008" y="3861048"/>
            <a:ext cx="3600400" cy="27003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fukushima\AppData\Local\Microsoft\Windows\Temporary Internet Files\Content.IE5\LBYAEAO4\MC900441779[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63198" y="2119725"/>
            <a:ext cx="27432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Users\fukushima\AppData\Local\Microsoft\Windows\Temporary Internet Files\Content.IE5\W036O0PX\MP900448624[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292080" y="1556792"/>
            <a:ext cx="3131840" cy="2087893"/>
          </a:xfrm>
          <a:prstGeom prst="rect">
            <a:avLst/>
          </a:prstGeom>
          <a:noFill/>
          <a:extLst>
            <a:ext uri="{909E8E84-426E-40DD-AFC4-6F175D3DCCD1}">
              <a14:hiddenFill xmlns:a14="http://schemas.microsoft.com/office/drawing/2010/main">
                <a:solidFill>
                  <a:srgbClr val="FFFFFF"/>
                </a:solidFill>
              </a14:hiddenFill>
            </a:ext>
          </a:extLst>
        </p:spPr>
      </p:pic>
      <p:pic>
        <p:nvPicPr>
          <p:cNvPr id="3" name="録音されたサウンド">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5652120" y="548680"/>
            <a:ext cx="609600" cy="609600"/>
          </a:xfrm>
          <a:prstGeom prst="rect">
            <a:avLst/>
          </a:prstGeom>
        </p:spPr>
      </p:pic>
    </p:spTree>
    <p:extLst>
      <p:ext uri="{BB962C8B-B14F-4D97-AF65-F5344CB8AC3E}">
        <p14:creationId xmlns:p14="http://schemas.microsoft.com/office/powerpoint/2010/main" val="209670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432" fill="hold"/>
                                        <p:tgtEl>
                                          <p:spTgt spid="3"/>
                                        </p:tgtEl>
                                      </p:cBhvr>
                                    </p:cmd>
                                  </p:childTnLst>
                                </p:cTn>
                              </p:par>
                            </p:childTnLst>
                          </p:cTn>
                        </p:par>
                      </p:childTnLst>
                    </p:cTn>
                  </p:par>
                </p:childTnLst>
              </p:cTn>
              <p:nextCondLst>
                <p:cond evt="onClick" delay="0">
                  <p:tgtEl>
                    <p:spTgt spid="3"/>
                  </p:tgtEl>
                </p:cond>
              </p:nextCondLst>
            </p:seq>
            <p:audio>
              <p:cMediaNode vol="80000">
                <p:cTn id="13" fill="hold" display="0">
                  <p:stCondLst>
                    <p:cond delay="indefinite"/>
                  </p:stCondLst>
                  <p:endCondLst>
                    <p:cond evt="onStopAudio" delay="0">
                      <p:tgtEl>
                        <p:sldTgt/>
                      </p:tgtEl>
                    </p:cond>
                  </p:endCondLst>
                </p:cTn>
                <p:tgtEl>
                  <p:spTgt spid="3"/>
                </p:tgtEl>
              </p:cMediaNode>
            </p:audio>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ホームベース 6"/>
          <p:cNvSpPr/>
          <p:nvPr/>
        </p:nvSpPr>
        <p:spPr>
          <a:xfrm>
            <a:off x="5868144" y="5028849"/>
            <a:ext cx="2664296" cy="1424487"/>
          </a:xfrm>
          <a:prstGeom prst="homePlat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4000" dirty="0" err="1"/>
              <a:t>tabemasu</a:t>
            </a:r>
            <a:endParaRPr kumimoji="1" lang="ja-JP" altLang="en-US" sz="4000" dirty="0"/>
          </a:p>
        </p:txBody>
      </p:sp>
      <p:sp>
        <p:nvSpPr>
          <p:cNvPr id="9" name="正方形/長方形 8"/>
          <p:cNvSpPr/>
          <p:nvPr/>
        </p:nvSpPr>
        <p:spPr>
          <a:xfrm>
            <a:off x="326670" y="5028849"/>
            <a:ext cx="1599504" cy="142448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4000" dirty="0" smtClean="0"/>
              <a:t> </a:t>
            </a:r>
            <a:endParaRPr kumimoji="1" lang="ja-JP" altLang="en-US" sz="4000" dirty="0"/>
          </a:p>
        </p:txBody>
      </p:sp>
      <p:sp>
        <p:nvSpPr>
          <p:cNvPr id="11" name="タイトル 10"/>
          <p:cNvSpPr>
            <a:spLocks noGrp="1"/>
          </p:cNvSpPr>
          <p:nvPr>
            <p:ph type="title"/>
          </p:nvPr>
        </p:nvSpPr>
        <p:spPr/>
        <p:txBody>
          <a:bodyPr>
            <a:normAutofit/>
          </a:bodyPr>
          <a:lstStyle/>
          <a:p>
            <a:r>
              <a:rPr kumimoji="1" lang="en-US" altLang="ja-JP" dirty="0" smtClean="0"/>
              <a:t>I </a:t>
            </a:r>
            <a:r>
              <a:rPr lang="en-US" altLang="ja-JP" dirty="0"/>
              <a:t>eat</a:t>
            </a:r>
            <a:r>
              <a:rPr kumimoji="1" lang="en-US" altLang="ja-JP" dirty="0" smtClean="0"/>
              <a:t> rice.</a:t>
            </a:r>
            <a:endParaRPr kumimoji="1" lang="ja-JP" altLang="en-US" dirty="0"/>
          </a:p>
        </p:txBody>
      </p:sp>
      <p:sp>
        <p:nvSpPr>
          <p:cNvPr id="15" name="正方形/長方形 14"/>
          <p:cNvSpPr/>
          <p:nvPr/>
        </p:nvSpPr>
        <p:spPr>
          <a:xfrm>
            <a:off x="3063516" y="5028849"/>
            <a:ext cx="1656184" cy="14244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sz="4000" dirty="0"/>
          </a:p>
        </p:txBody>
      </p:sp>
      <p:sp>
        <p:nvSpPr>
          <p:cNvPr id="12" name="円/楕円 11"/>
          <p:cNvSpPr/>
          <p:nvPr/>
        </p:nvSpPr>
        <p:spPr>
          <a:xfrm>
            <a:off x="4719700" y="5301208"/>
            <a:ext cx="994609" cy="93610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3200" dirty="0"/>
              <a:t>o</a:t>
            </a:r>
            <a:endParaRPr lang="ja-JP" altLang="en-US" sz="3200" dirty="0"/>
          </a:p>
        </p:txBody>
      </p:sp>
      <p:sp>
        <p:nvSpPr>
          <p:cNvPr id="18" name="円/楕円 17"/>
          <p:cNvSpPr/>
          <p:nvPr/>
        </p:nvSpPr>
        <p:spPr>
          <a:xfrm>
            <a:off x="1911388" y="5301208"/>
            <a:ext cx="994609" cy="93610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3200" dirty="0" err="1" smtClean="0"/>
              <a:t>wa</a:t>
            </a:r>
            <a:endParaRPr lang="ja-JP" altLang="en-US" sz="3200" dirty="0"/>
          </a:p>
        </p:txBody>
      </p:sp>
      <p:sp>
        <p:nvSpPr>
          <p:cNvPr id="13" name="テキスト ボックス 12"/>
          <p:cNvSpPr txBox="1"/>
          <p:nvPr/>
        </p:nvSpPr>
        <p:spPr>
          <a:xfrm>
            <a:off x="417564" y="3789040"/>
            <a:ext cx="2066204" cy="707886"/>
          </a:xfrm>
          <a:prstGeom prst="rect">
            <a:avLst/>
          </a:prstGeom>
          <a:noFill/>
        </p:spPr>
        <p:txBody>
          <a:bodyPr wrap="square" rtlCol="0">
            <a:spAutoFit/>
          </a:bodyPr>
          <a:lstStyle/>
          <a:p>
            <a:r>
              <a:rPr lang="en-US" altLang="ja-JP" sz="4000">
                <a:solidFill>
                  <a:srgbClr val="0070C0"/>
                </a:solidFill>
              </a:rPr>
              <a:t>Boku</a:t>
            </a:r>
            <a:r>
              <a:rPr kumimoji="1" lang="en-US" altLang="ja-JP" sz="4000" dirty="0" smtClean="0">
                <a:solidFill>
                  <a:srgbClr val="0070C0"/>
                </a:solidFill>
              </a:rPr>
              <a:t> </a:t>
            </a:r>
            <a:r>
              <a:rPr kumimoji="1" lang="en-US" altLang="ja-JP" sz="4000" dirty="0" err="1" smtClean="0"/>
              <a:t>wa</a:t>
            </a:r>
            <a:endParaRPr kumimoji="1" lang="ja-JP" altLang="en-US" sz="4000" dirty="0"/>
          </a:p>
        </p:txBody>
      </p:sp>
      <p:sp>
        <p:nvSpPr>
          <p:cNvPr id="20" name="テキスト ボックス 19"/>
          <p:cNvSpPr txBox="1"/>
          <p:nvPr/>
        </p:nvSpPr>
        <p:spPr>
          <a:xfrm>
            <a:off x="3153868" y="3789040"/>
            <a:ext cx="2714276" cy="707886"/>
          </a:xfrm>
          <a:prstGeom prst="rect">
            <a:avLst/>
          </a:prstGeom>
          <a:noFill/>
        </p:spPr>
        <p:txBody>
          <a:bodyPr wrap="square" rtlCol="0">
            <a:spAutoFit/>
          </a:bodyPr>
          <a:lstStyle/>
          <a:p>
            <a:r>
              <a:rPr kumimoji="1" lang="en-US" altLang="ja-JP" sz="4000" dirty="0" err="1" smtClean="0">
                <a:solidFill>
                  <a:srgbClr val="0070C0"/>
                </a:solidFill>
              </a:rPr>
              <a:t>gohan</a:t>
            </a:r>
            <a:r>
              <a:rPr kumimoji="1" lang="en-US" altLang="ja-JP" sz="4000" dirty="0" smtClean="0"/>
              <a:t> o</a:t>
            </a:r>
            <a:endParaRPr kumimoji="1" lang="ja-JP" altLang="en-US" sz="4000" dirty="0"/>
          </a:p>
        </p:txBody>
      </p:sp>
      <p:sp>
        <p:nvSpPr>
          <p:cNvPr id="21" name="テキスト ボックス 20"/>
          <p:cNvSpPr txBox="1"/>
          <p:nvPr/>
        </p:nvSpPr>
        <p:spPr>
          <a:xfrm>
            <a:off x="5746156" y="3789040"/>
            <a:ext cx="2714276" cy="707886"/>
          </a:xfrm>
          <a:prstGeom prst="rect">
            <a:avLst/>
          </a:prstGeom>
          <a:noFill/>
        </p:spPr>
        <p:txBody>
          <a:bodyPr wrap="square" rtlCol="0">
            <a:spAutoFit/>
          </a:bodyPr>
          <a:lstStyle/>
          <a:p>
            <a:r>
              <a:rPr kumimoji="1" lang="en-US" altLang="ja-JP" sz="4000" dirty="0" err="1" smtClean="0"/>
              <a:t>tabemasu</a:t>
            </a:r>
            <a:endParaRPr kumimoji="1" lang="ja-JP" altLang="en-US" sz="4000" dirty="0"/>
          </a:p>
        </p:txBody>
      </p:sp>
      <p:pic>
        <p:nvPicPr>
          <p:cNvPr id="14" name="Picture 2" descr="C:\Users\fukushima\AppData\Local\Microsoft\Windows\Temporary Internet Files\Content.IE5\808H4RCM\MC900215783[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09831" y="1688492"/>
            <a:ext cx="2202349" cy="179095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https://minnanokyozai.jp/kyozai/material/IUM00093/ium00093.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96384" y="1614634"/>
            <a:ext cx="2692596" cy="19386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2041" y="1196752"/>
            <a:ext cx="2181225"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録音されたサウンド">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764" y="3280443"/>
            <a:ext cx="609600" cy="609600"/>
          </a:xfrm>
          <a:prstGeom prst="rect">
            <a:avLst/>
          </a:prstGeom>
        </p:spPr>
      </p:pic>
    </p:spTree>
    <p:extLst>
      <p:ext uri="{BB962C8B-B14F-4D97-AF65-F5344CB8AC3E}">
        <p14:creationId xmlns:p14="http://schemas.microsoft.com/office/powerpoint/2010/main" val="71246158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146"/>
                                        </p:tgtEl>
                                        <p:attrNameLst>
                                          <p:attrName>style.visibility</p:attrName>
                                        </p:attrNameLst>
                                      </p:cBhvr>
                                      <p:to>
                                        <p:strVal val="visible"/>
                                      </p:to>
                                    </p:set>
                                    <p:animEffect transition="in" filter="fade">
                                      <p:cBhvr>
                                        <p:cTn id="17" dur="500"/>
                                        <p:tgtEl>
                                          <p:spTgt spid="614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63" fill="hold" display="0">
                  <p:stCondLst>
                    <p:cond delay="indefinite"/>
                  </p:stCondLst>
                  <p:endCondLst>
                    <p:cond evt="onStopAudio" delay="0">
                      <p:tgtEl>
                        <p:sldTgt/>
                      </p:tgtEl>
                    </p:cond>
                  </p:endCondLst>
                </p:cTn>
                <p:tgtEl>
                  <p:spTgt spid="3"/>
                </p:tgtEl>
              </p:cMediaNode>
            </p:audio>
          </p:childTnLst>
        </p:cTn>
      </p:par>
    </p:tnLst>
    <p:bldLst>
      <p:bldP spid="7" grpId="0" animBg="1"/>
      <p:bldP spid="9" grpId="0" animBg="1"/>
      <p:bldP spid="15" grpId="0" animBg="1"/>
      <p:bldP spid="12" grpId="0" animBg="1"/>
      <p:bldP spid="18" grpId="0" animBg="1"/>
      <p:bldP spid="13" grpId="0"/>
      <p:bldP spid="20"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ホームベース 6"/>
          <p:cNvSpPr/>
          <p:nvPr/>
        </p:nvSpPr>
        <p:spPr>
          <a:xfrm>
            <a:off x="5868144" y="5028849"/>
            <a:ext cx="2664296" cy="1424487"/>
          </a:xfrm>
          <a:prstGeom prst="homePlat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4000" dirty="0" err="1"/>
              <a:t>tabemasu</a:t>
            </a:r>
            <a:endParaRPr kumimoji="1" lang="ja-JP" altLang="en-US" sz="4000" dirty="0"/>
          </a:p>
        </p:txBody>
      </p:sp>
      <p:sp>
        <p:nvSpPr>
          <p:cNvPr id="9" name="正方形/長方形 8"/>
          <p:cNvSpPr/>
          <p:nvPr/>
        </p:nvSpPr>
        <p:spPr>
          <a:xfrm>
            <a:off x="326670" y="5028849"/>
            <a:ext cx="1599504" cy="142448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4000" dirty="0" smtClean="0"/>
              <a:t> </a:t>
            </a:r>
            <a:endParaRPr kumimoji="1" lang="ja-JP" altLang="en-US" sz="4000" dirty="0"/>
          </a:p>
        </p:txBody>
      </p:sp>
      <p:sp>
        <p:nvSpPr>
          <p:cNvPr id="11" name="タイトル 10"/>
          <p:cNvSpPr>
            <a:spLocks noGrp="1"/>
          </p:cNvSpPr>
          <p:nvPr>
            <p:ph type="title"/>
          </p:nvPr>
        </p:nvSpPr>
        <p:spPr/>
        <p:txBody>
          <a:bodyPr>
            <a:normAutofit/>
          </a:bodyPr>
          <a:lstStyle/>
          <a:p>
            <a:r>
              <a:rPr kumimoji="1" lang="en-US" altLang="ja-JP" dirty="0" smtClean="0"/>
              <a:t>I </a:t>
            </a:r>
            <a:r>
              <a:rPr lang="en-US" altLang="ja-JP" dirty="0"/>
              <a:t>eat</a:t>
            </a:r>
            <a:r>
              <a:rPr kumimoji="1" lang="en-US" altLang="ja-JP" dirty="0" smtClean="0"/>
              <a:t> rice.</a:t>
            </a:r>
            <a:endParaRPr kumimoji="1" lang="ja-JP" altLang="en-US" dirty="0"/>
          </a:p>
        </p:txBody>
      </p:sp>
      <p:sp>
        <p:nvSpPr>
          <p:cNvPr id="15" name="正方形/長方形 14"/>
          <p:cNvSpPr/>
          <p:nvPr/>
        </p:nvSpPr>
        <p:spPr>
          <a:xfrm>
            <a:off x="3063516" y="5028849"/>
            <a:ext cx="1656184" cy="14244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sz="4000" dirty="0"/>
          </a:p>
        </p:txBody>
      </p:sp>
      <p:sp>
        <p:nvSpPr>
          <p:cNvPr id="12" name="円/楕円 11"/>
          <p:cNvSpPr/>
          <p:nvPr/>
        </p:nvSpPr>
        <p:spPr>
          <a:xfrm>
            <a:off x="4719700" y="5301208"/>
            <a:ext cx="994609" cy="93610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3200" dirty="0"/>
              <a:t>o</a:t>
            </a:r>
            <a:endParaRPr lang="ja-JP" altLang="en-US" sz="3200" dirty="0"/>
          </a:p>
        </p:txBody>
      </p:sp>
      <p:sp>
        <p:nvSpPr>
          <p:cNvPr id="18" name="円/楕円 17"/>
          <p:cNvSpPr/>
          <p:nvPr/>
        </p:nvSpPr>
        <p:spPr>
          <a:xfrm>
            <a:off x="1911388" y="5301208"/>
            <a:ext cx="994609" cy="93610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3200" dirty="0" err="1" smtClean="0"/>
              <a:t>wa</a:t>
            </a:r>
            <a:endParaRPr lang="ja-JP" altLang="en-US" sz="3200" dirty="0"/>
          </a:p>
        </p:txBody>
      </p:sp>
      <p:sp>
        <p:nvSpPr>
          <p:cNvPr id="13" name="テキスト ボックス 12"/>
          <p:cNvSpPr txBox="1"/>
          <p:nvPr/>
        </p:nvSpPr>
        <p:spPr>
          <a:xfrm>
            <a:off x="-14484" y="3789040"/>
            <a:ext cx="2714276" cy="707886"/>
          </a:xfrm>
          <a:prstGeom prst="rect">
            <a:avLst/>
          </a:prstGeom>
          <a:noFill/>
        </p:spPr>
        <p:txBody>
          <a:bodyPr wrap="square" rtlCol="0">
            <a:spAutoFit/>
          </a:bodyPr>
          <a:lstStyle/>
          <a:p>
            <a:r>
              <a:rPr kumimoji="1" lang="en-US" altLang="ja-JP" sz="4000" dirty="0" err="1" smtClean="0">
                <a:solidFill>
                  <a:srgbClr val="0070C0"/>
                </a:solidFill>
              </a:rPr>
              <a:t>Watashi</a:t>
            </a:r>
            <a:r>
              <a:rPr kumimoji="1" lang="en-US" altLang="ja-JP" sz="4000" dirty="0" smtClean="0">
                <a:solidFill>
                  <a:srgbClr val="0070C0"/>
                </a:solidFill>
              </a:rPr>
              <a:t> </a:t>
            </a:r>
            <a:r>
              <a:rPr kumimoji="1" lang="en-US" altLang="ja-JP" sz="4000" dirty="0" err="1" smtClean="0"/>
              <a:t>wa</a:t>
            </a:r>
            <a:endParaRPr kumimoji="1" lang="ja-JP" altLang="en-US" sz="4000" dirty="0"/>
          </a:p>
        </p:txBody>
      </p:sp>
      <p:sp>
        <p:nvSpPr>
          <p:cNvPr id="20" name="テキスト ボックス 19"/>
          <p:cNvSpPr txBox="1"/>
          <p:nvPr/>
        </p:nvSpPr>
        <p:spPr>
          <a:xfrm>
            <a:off x="3153868" y="3789040"/>
            <a:ext cx="2714276" cy="707886"/>
          </a:xfrm>
          <a:prstGeom prst="rect">
            <a:avLst/>
          </a:prstGeom>
          <a:noFill/>
        </p:spPr>
        <p:txBody>
          <a:bodyPr wrap="square" rtlCol="0">
            <a:spAutoFit/>
          </a:bodyPr>
          <a:lstStyle/>
          <a:p>
            <a:r>
              <a:rPr kumimoji="1" lang="en-US" altLang="ja-JP" sz="4000" dirty="0" err="1" smtClean="0">
                <a:solidFill>
                  <a:srgbClr val="0070C0"/>
                </a:solidFill>
              </a:rPr>
              <a:t>gohan</a:t>
            </a:r>
            <a:r>
              <a:rPr kumimoji="1" lang="en-US" altLang="ja-JP" sz="4000" dirty="0" smtClean="0"/>
              <a:t> o</a:t>
            </a:r>
            <a:endParaRPr kumimoji="1" lang="ja-JP" altLang="en-US" sz="4000" dirty="0"/>
          </a:p>
        </p:txBody>
      </p:sp>
      <p:sp>
        <p:nvSpPr>
          <p:cNvPr id="21" name="テキスト ボックス 20"/>
          <p:cNvSpPr txBox="1"/>
          <p:nvPr/>
        </p:nvSpPr>
        <p:spPr>
          <a:xfrm>
            <a:off x="5746156" y="3789040"/>
            <a:ext cx="2714276" cy="707886"/>
          </a:xfrm>
          <a:prstGeom prst="rect">
            <a:avLst/>
          </a:prstGeom>
          <a:noFill/>
        </p:spPr>
        <p:txBody>
          <a:bodyPr wrap="square" rtlCol="0">
            <a:spAutoFit/>
          </a:bodyPr>
          <a:lstStyle/>
          <a:p>
            <a:r>
              <a:rPr kumimoji="1" lang="en-US" altLang="ja-JP" sz="4000" dirty="0" err="1" smtClean="0"/>
              <a:t>tabemasu</a:t>
            </a:r>
            <a:endParaRPr kumimoji="1" lang="ja-JP" altLang="en-US" sz="4000" dirty="0"/>
          </a:p>
        </p:txBody>
      </p:sp>
      <p:pic>
        <p:nvPicPr>
          <p:cNvPr id="14" name="Picture 2" descr="C:\Users\fukushima\AppData\Local\Microsoft\Windows\Temporary Internet Files\Content.IE5\808H4RCM\MC900215783[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09831" y="1688492"/>
            <a:ext cx="2202349" cy="179095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https://minnanokyozai.jp/kyozai/material/IUM00093/ium00093.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96384" y="1614634"/>
            <a:ext cx="2692596" cy="19386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6671" y="1476636"/>
            <a:ext cx="2082022" cy="1989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録音されたサウンド">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65850" y="3356992"/>
            <a:ext cx="609600" cy="609600"/>
          </a:xfrm>
          <a:prstGeom prst="rect">
            <a:avLst/>
          </a:prstGeom>
        </p:spPr>
      </p:pic>
    </p:spTree>
    <p:extLst>
      <p:ext uri="{BB962C8B-B14F-4D97-AF65-F5344CB8AC3E}">
        <p14:creationId xmlns:p14="http://schemas.microsoft.com/office/powerpoint/2010/main" val="3237044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146"/>
                                        </p:tgtEl>
                                        <p:attrNameLst>
                                          <p:attrName>style.visibility</p:attrName>
                                        </p:attrNameLst>
                                      </p:cBhvr>
                                      <p:to>
                                        <p:strVal val="visible"/>
                                      </p:to>
                                    </p:set>
                                    <p:animEffect transition="in" filter="fade">
                                      <p:cBhvr>
                                        <p:cTn id="17" dur="500"/>
                                        <p:tgtEl>
                                          <p:spTgt spid="614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63" fill="hold" display="0">
                  <p:stCondLst>
                    <p:cond delay="indefinite"/>
                  </p:stCondLst>
                  <p:endCondLst>
                    <p:cond evt="onStopAudio" delay="0">
                      <p:tgtEl>
                        <p:sldTgt/>
                      </p:tgtEl>
                    </p:cond>
                  </p:endCondLst>
                </p:cTn>
                <p:tgtEl>
                  <p:spTgt spid="4"/>
                </p:tgtEl>
              </p:cMediaNode>
            </p:audio>
          </p:childTnLst>
        </p:cTn>
      </p:par>
    </p:tnLst>
    <p:bldLst>
      <p:bldP spid="7" grpId="0" animBg="1"/>
      <p:bldP spid="9" grpId="0" animBg="1"/>
      <p:bldP spid="15" grpId="0" animBg="1"/>
      <p:bldP spid="12" grpId="0" animBg="1"/>
      <p:bldP spid="18" grpId="0" animBg="1"/>
      <p:bldP spid="13" grpId="0"/>
      <p:bldP spid="20"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ホームベース 6"/>
          <p:cNvSpPr/>
          <p:nvPr/>
        </p:nvSpPr>
        <p:spPr>
          <a:xfrm>
            <a:off x="5868144" y="5028849"/>
            <a:ext cx="2664296" cy="1424487"/>
          </a:xfrm>
          <a:prstGeom prst="homePlat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4000" dirty="0" err="1"/>
              <a:t>tabemasu</a:t>
            </a:r>
            <a:endParaRPr kumimoji="1" lang="ja-JP" altLang="en-US" sz="4000" dirty="0"/>
          </a:p>
        </p:txBody>
      </p:sp>
      <p:sp>
        <p:nvSpPr>
          <p:cNvPr id="9" name="正方形/長方形 8"/>
          <p:cNvSpPr/>
          <p:nvPr/>
        </p:nvSpPr>
        <p:spPr>
          <a:xfrm>
            <a:off x="326670" y="5028849"/>
            <a:ext cx="1599504" cy="142448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4000" dirty="0" smtClean="0"/>
              <a:t> </a:t>
            </a:r>
            <a:endParaRPr kumimoji="1" lang="ja-JP" altLang="en-US" sz="4000" dirty="0"/>
          </a:p>
        </p:txBody>
      </p:sp>
      <p:sp>
        <p:nvSpPr>
          <p:cNvPr id="11" name="タイトル 10"/>
          <p:cNvSpPr>
            <a:spLocks noGrp="1"/>
          </p:cNvSpPr>
          <p:nvPr>
            <p:ph type="title"/>
          </p:nvPr>
        </p:nvSpPr>
        <p:spPr/>
        <p:txBody>
          <a:bodyPr>
            <a:normAutofit/>
          </a:bodyPr>
          <a:lstStyle/>
          <a:p>
            <a:r>
              <a:rPr kumimoji="1" lang="en-US" altLang="ja-JP" dirty="0" smtClean="0"/>
              <a:t>Do you </a:t>
            </a:r>
            <a:r>
              <a:rPr lang="en-US" altLang="ja-JP" dirty="0"/>
              <a:t>eat</a:t>
            </a:r>
            <a:r>
              <a:rPr kumimoji="1" lang="en-US" altLang="ja-JP" dirty="0" smtClean="0"/>
              <a:t> rice?</a:t>
            </a:r>
            <a:endParaRPr kumimoji="1" lang="ja-JP" altLang="en-US" dirty="0"/>
          </a:p>
        </p:txBody>
      </p:sp>
      <p:sp>
        <p:nvSpPr>
          <p:cNvPr id="15" name="正方形/長方形 14"/>
          <p:cNvSpPr/>
          <p:nvPr/>
        </p:nvSpPr>
        <p:spPr>
          <a:xfrm>
            <a:off x="3063516" y="5028849"/>
            <a:ext cx="1656184" cy="14244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sz="4000" dirty="0"/>
          </a:p>
        </p:txBody>
      </p:sp>
      <p:sp>
        <p:nvSpPr>
          <p:cNvPr id="12" name="円/楕円 11"/>
          <p:cNvSpPr/>
          <p:nvPr/>
        </p:nvSpPr>
        <p:spPr>
          <a:xfrm>
            <a:off x="4719700" y="5301208"/>
            <a:ext cx="994609" cy="93610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3200" dirty="0"/>
              <a:t>o</a:t>
            </a:r>
            <a:endParaRPr lang="ja-JP" altLang="en-US" sz="3200" dirty="0"/>
          </a:p>
        </p:txBody>
      </p:sp>
      <p:sp>
        <p:nvSpPr>
          <p:cNvPr id="18" name="円/楕円 17"/>
          <p:cNvSpPr/>
          <p:nvPr/>
        </p:nvSpPr>
        <p:spPr>
          <a:xfrm>
            <a:off x="1911388" y="5301208"/>
            <a:ext cx="994609" cy="93610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3200" dirty="0" err="1" smtClean="0"/>
              <a:t>wa</a:t>
            </a:r>
            <a:endParaRPr lang="ja-JP" altLang="en-US" sz="3200" dirty="0"/>
          </a:p>
        </p:txBody>
      </p:sp>
      <p:sp>
        <p:nvSpPr>
          <p:cNvPr id="13" name="テキスト ボックス 12"/>
          <p:cNvSpPr txBox="1"/>
          <p:nvPr/>
        </p:nvSpPr>
        <p:spPr>
          <a:xfrm>
            <a:off x="345556" y="3789040"/>
            <a:ext cx="3434356" cy="707886"/>
          </a:xfrm>
          <a:prstGeom prst="rect">
            <a:avLst/>
          </a:prstGeom>
          <a:noFill/>
        </p:spPr>
        <p:txBody>
          <a:bodyPr wrap="square" rtlCol="0">
            <a:spAutoFit/>
          </a:bodyPr>
          <a:lstStyle/>
          <a:p>
            <a:r>
              <a:rPr lang="en-US" altLang="ja-JP" sz="4000" dirty="0" smtClean="0">
                <a:solidFill>
                  <a:srgbClr val="0070C0"/>
                </a:solidFill>
              </a:rPr>
              <a:t>Agnam-kun </a:t>
            </a:r>
            <a:r>
              <a:rPr kumimoji="1" lang="en-US" altLang="ja-JP" sz="4000" dirty="0" err="1" smtClean="0"/>
              <a:t>wa</a:t>
            </a:r>
            <a:endParaRPr kumimoji="1" lang="ja-JP" altLang="en-US" sz="4000" dirty="0"/>
          </a:p>
        </p:txBody>
      </p:sp>
      <p:sp>
        <p:nvSpPr>
          <p:cNvPr id="20" name="テキスト ボックス 19"/>
          <p:cNvSpPr txBox="1"/>
          <p:nvPr/>
        </p:nvSpPr>
        <p:spPr>
          <a:xfrm>
            <a:off x="3801940" y="3789040"/>
            <a:ext cx="1922188" cy="707886"/>
          </a:xfrm>
          <a:prstGeom prst="rect">
            <a:avLst/>
          </a:prstGeom>
          <a:noFill/>
        </p:spPr>
        <p:txBody>
          <a:bodyPr wrap="square" rtlCol="0">
            <a:spAutoFit/>
          </a:bodyPr>
          <a:lstStyle/>
          <a:p>
            <a:r>
              <a:rPr kumimoji="1" lang="en-US" altLang="ja-JP" sz="4000" dirty="0" err="1" smtClean="0">
                <a:solidFill>
                  <a:srgbClr val="0070C0"/>
                </a:solidFill>
              </a:rPr>
              <a:t>gohan</a:t>
            </a:r>
            <a:r>
              <a:rPr kumimoji="1" lang="en-US" altLang="ja-JP" sz="4000" dirty="0" smtClean="0"/>
              <a:t> o</a:t>
            </a:r>
            <a:endParaRPr kumimoji="1" lang="ja-JP" altLang="en-US" sz="4000" dirty="0"/>
          </a:p>
        </p:txBody>
      </p:sp>
      <p:sp>
        <p:nvSpPr>
          <p:cNvPr id="21" name="テキスト ボックス 20"/>
          <p:cNvSpPr txBox="1"/>
          <p:nvPr/>
        </p:nvSpPr>
        <p:spPr>
          <a:xfrm>
            <a:off x="5746156" y="3789040"/>
            <a:ext cx="2714276" cy="707886"/>
          </a:xfrm>
          <a:prstGeom prst="rect">
            <a:avLst/>
          </a:prstGeom>
          <a:noFill/>
        </p:spPr>
        <p:txBody>
          <a:bodyPr wrap="square" rtlCol="0">
            <a:spAutoFit/>
          </a:bodyPr>
          <a:lstStyle/>
          <a:p>
            <a:r>
              <a:rPr kumimoji="1" lang="en-US" altLang="ja-JP" sz="4000" dirty="0" err="1" smtClean="0"/>
              <a:t>tabemasu</a:t>
            </a:r>
            <a:endParaRPr kumimoji="1" lang="ja-JP" altLang="en-US" sz="4000" dirty="0"/>
          </a:p>
        </p:txBody>
      </p:sp>
      <p:sp>
        <p:nvSpPr>
          <p:cNvPr id="16" name="正方形/長方形 15"/>
          <p:cNvSpPr/>
          <p:nvPr/>
        </p:nvSpPr>
        <p:spPr>
          <a:xfrm>
            <a:off x="6012160" y="1922647"/>
            <a:ext cx="612668" cy="120032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ja-JP" sz="7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ja-JP" altLang="en-US" sz="7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7" name="テキスト ボックス 16"/>
          <p:cNvSpPr txBox="1"/>
          <p:nvPr/>
        </p:nvSpPr>
        <p:spPr>
          <a:xfrm>
            <a:off x="7910889" y="3789040"/>
            <a:ext cx="959563" cy="707886"/>
          </a:xfrm>
          <a:prstGeom prst="rect">
            <a:avLst/>
          </a:prstGeom>
          <a:solidFill>
            <a:schemeClr val="bg1"/>
          </a:solidFill>
        </p:spPr>
        <p:txBody>
          <a:bodyPr wrap="square" rtlCol="0">
            <a:spAutoFit/>
          </a:bodyPr>
          <a:lstStyle/>
          <a:p>
            <a:r>
              <a:rPr kumimoji="1" lang="en-US" altLang="ja-JP" sz="4000" dirty="0" err="1" smtClean="0">
                <a:solidFill>
                  <a:srgbClr val="FF0000"/>
                </a:solidFill>
              </a:rPr>
              <a:t>ka</a:t>
            </a:r>
            <a:r>
              <a:rPr kumimoji="1" lang="en-US" altLang="ja-JP" sz="4000" dirty="0" smtClean="0"/>
              <a:t>?</a:t>
            </a:r>
            <a:endParaRPr kumimoji="1" lang="ja-JP" altLang="en-US" sz="4000" dirty="0"/>
          </a:p>
        </p:txBody>
      </p:sp>
      <p:sp>
        <p:nvSpPr>
          <p:cNvPr id="19" name="円/楕円 18"/>
          <p:cNvSpPr/>
          <p:nvPr/>
        </p:nvSpPr>
        <p:spPr>
          <a:xfrm>
            <a:off x="8113895" y="5301208"/>
            <a:ext cx="994609" cy="93610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3200" dirty="0" err="1" smtClean="0"/>
              <a:t>ka</a:t>
            </a:r>
            <a:endParaRPr lang="ja-JP" altLang="en-US" sz="3200" dirty="0"/>
          </a:p>
        </p:txBody>
      </p:sp>
      <p:pic>
        <p:nvPicPr>
          <p:cNvPr id="22" name="Picture 2" descr="C:\Users\fukushima\AppData\Local\Microsoft\Windows\Temporary Internet Files\Content.IE5\EHLK55LX\MC900440567[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35896" y="1556790"/>
            <a:ext cx="1932041" cy="1932041"/>
          </a:xfrm>
          <a:prstGeom prst="rect">
            <a:avLst/>
          </a:prstGeom>
          <a:noFill/>
          <a:extLst>
            <a:ext uri="{909E8E84-426E-40DD-AFC4-6F175D3DCCD1}">
              <a14:hiddenFill xmlns:a14="http://schemas.microsoft.com/office/drawing/2010/main">
                <a:solidFill>
                  <a:srgbClr val="FFFFFF"/>
                </a:solidFill>
              </a14:hiddenFill>
            </a:ext>
          </a:extLst>
        </p:spPr>
      </p:pic>
      <p:pic>
        <p:nvPicPr>
          <p:cNvPr id="3" name="録音されたサウンド">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977850" y="2851432"/>
            <a:ext cx="609600" cy="609600"/>
          </a:xfrm>
          <a:prstGeom prst="rect">
            <a:avLst/>
          </a:prstGeom>
        </p:spPr>
      </p:pic>
    </p:spTree>
    <p:extLst>
      <p:ext uri="{BB962C8B-B14F-4D97-AF65-F5344CB8AC3E}">
        <p14:creationId xmlns:p14="http://schemas.microsoft.com/office/powerpoint/2010/main" val="3237044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par>
                          <p:cTn id="11" fill="hold">
                            <p:stCondLst>
                              <p:cond delay="500"/>
                            </p:stCondLst>
                            <p:childTnLst>
                              <p:par>
                                <p:cTn id="12" presetID="27" presetClass="emph" presetSubtype="0" fill="remove" grpId="1" nodeType="afterEffect">
                                  <p:stCondLst>
                                    <p:cond delay="0"/>
                                  </p:stCondLst>
                                  <p:childTnLst>
                                    <p:animClr clrSpc="rgb" dir="cw">
                                      <p:cBhvr override="childStyle">
                                        <p:cTn id="13" dur="250" autoRev="1" fill="remove"/>
                                        <p:tgtEl>
                                          <p:spTgt spid="16"/>
                                        </p:tgtEl>
                                        <p:attrNameLst>
                                          <p:attrName>style.color</p:attrName>
                                        </p:attrNameLst>
                                      </p:cBhvr>
                                      <p:to>
                                        <a:schemeClr val="bg1"/>
                                      </p:to>
                                    </p:animClr>
                                    <p:animClr clrSpc="rgb" dir="cw">
                                      <p:cBhvr>
                                        <p:cTn id="14" dur="250" autoRev="1" fill="remove"/>
                                        <p:tgtEl>
                                          <p:spTgt spid="16"/>
                                        </p:tgtEl>
                                        <p:attrNameLst>
                                          <p:attrName>fillcolor</p:attrName>
                                        </p:attrNameLst>
                                      </p:cBhvr>
                                      <p:to>
                                        <a:schemeClr val="bg1"/>
                                      </p:to>
                                    </p:animClr>
                                    <p:set>
                                      <p:cBhvr>
                                        <p:cTn id="15" dur="250" autoRev="1" fill="remove"/>
                                        <p:tgtEl>
                                          <p:spTgt spid="16"/>
                                        </p:tgtEl>
                                        <p:attrNameLst>
                                          <p:attrName>fill.type</p:attrName>
                                        </p:attrNameLst>
                                      </p:cBhvr>
                                      <p:to>
                                        <p:strVal val="solid"/>
                                      </p:to>
                                    </p:set>
                                    <p:set>
                                      <p:cBhvr>
                                        <p:cTn id="16" dur="250" autoRev="1" fill="remove"/>
                                        <p:tgtEl>
                                          <p:spTgt spid="16"/>
                                        </p:tgtEl>
                                        <p:attrNameLst>
                                          <p:attrName>fill.on</p:attrName>
                                        </p:attrNameLst>
                                      </p:cBhvr>
                                      <p:to>
                                        <p:strVal val="true"/>
                                      </p:to>
                                    </p:se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000"/>
                                        <p:tgtEl>
                                          <p:spTgt spid="11"/>
                                        </p:tgtEl>
                                      </p:cBhvr>
                                    </p:animEffect>
                                    <p:anim calcmode="lin" valueType="num">
                                      <p:cBhvr>
                                        <p:cTn id="21" dur="1000" fill="hold"/>
                                        <p:tgtEl>
                                          <p:spTgt spid="11"/>
                                        </p:tgtEl>
                                        <p:attrNameLst>
                                          <p:attrName>ppt_x</p:attrName>
                                        </p:attrNameLst>
                                      </p:cBhvr>
                                      <p:tavLst>
                                        <p:tav tm="0">
                                          <p:val>
                                            <p:strVal val="#ppt_x"/>
                                          </p:val>
                                        </p:tav>
                                        <p:tav tm="100000">
                                          <p:val>
                                            <p:strVal val="#ppt_x"/>
                                          </p:val>
                                        </p:tav>
                                      </p:tavLst>
                                    </p:anim>
                                    <p:anim calcmode="lin" valueType="num">
                                      <p:cBhvr>
                                        <p:cTn id="2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5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fade">
                                      <p:cBhvr>
                                        <p:cTn id="72" dur="500"/>
                                        <p:tgtEl>
                                          <p:spTgt spid="7"/>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fade">
                                      <p:cBhvr>
                                        <p:cTn id="7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78" fill="hold" display="0">
                  <p:stCondLst>
                    <p:cond delay="indefinite"/>
                  </p:stCondLst>
                  <p:endCondLst>
                    <p:cond evt="onStopAudio" delay="0">
                      <p:tgtEl>
                        <p:sldTgt/>
                      </p:tgtEl>
                    </p:cond>
                  </p:endCondLst>
                </p:cTn>
                <p:tgtEl>
                  <p:spTgt spid="3"/>
                </p:tgtEl>
              </p:cMediaNode>
            </p:audio>
          </p:childTnLst>
        </p:cTn>
      </p:par>
    </p:tnLst>
    <p:bldLst>
      <p:bldP spid="7" grpId="0" animBg="1"/>
      <p:bldP spid="9" grpId="0" animBg="1"/>
      <p:bldP spid="11" grpId="0"/>
      <p:bldP spid="15" grpId="0" animBg="1"/>
      <p:bldP spid="12" grpId="0" animBg="1"/>
      <p:bldP spid="18" grpId="0" animBg="1"/>
      <p:bldP spid="13" grpId="0"/>
      <p:bldP spid="20" grpId="0"/>
      <p:bldP spid="21" grpId="0"/>
      <p:bldP spid="16" grpId="0"/>
      <p:bldP spid="16" grpId="1"/>
      <p:bldP spid="17"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Let’s listen</a:t>
            </a:r>
            <a:r>
              <a:rPr kumimoji="1" lang="en-GB" altLang="ja-JP" dirty="0" smtClean="0"/>
              <a:t> to the </a:t>
            </a:r>
            <a:r>
              <a:rPr kumimoji="1" lang="en-US" altLang="ja-JP" dirty="0" smtClean="0"/>
              <a:t>“</a:t>
            </a:r>
            <a:r>
              <a:rPr kumimoji="1" lang="en-US" altLang="ja-JP" dirty="0" err="1" smtClean="0"/>
              <a:t>yasai</a:t>
            </a:r>
            <a:r>
              <a:rPr kumimoji="1" lang="en-US" altLang="ja-JP" dirty="0" smtClean="0"/>
              <a:t>” song</a:t>
            </a:r>
            <a:endParaRPr kumimoji="1" lang="ja-JP" altLang="en-US" dirty="0"/>
          </a:p>
        </p:txBody>
      </p:sp>
      <p:pic>
        <p:nvPicPr>
          <p:cNvPr id="1028" name="Picture 4" descr="C:\Users\fukushima\AppData\Local\Microsoft\Windows\Temporary Internet Files\Content.IE5\EHLK55LX\MP900430944[2].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353217" y="1600200"/>
            <a:ext cx="4437565"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6529569"/>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Yes, I </a:t>
            </a:r>
            <a:r>
              <a:rPr lang="en-US" altLang="ja-JP" dirty="0" smtClean="0"/>
              <a:t>eat</a:t>
            </a:r>
            <a:r>
              <a:rPr kumimoji="1" lang="en-US" altLang="ja-JP" dirty="0" smtClean="0"/>
              <a:t> (it).</a:t>
            </a:r>
            <a:endParaRPr kumimoji="1" lang="ja-JP" altLang="en-US" dirty="0"/>
          </a:p>
        </p:txBody>
      </p:sp>
      <p:sp>
        <p:nvSpPr>
          <p:cNvPr id="4" name="テキスト ボックス 3"/>
          <p:cNvSpPr txBox="1"/>
          <p:nvPr/>
        </p:nvSpPr>
        <p:spPr>
          <a:xfrm>
            <a:off x="2470213" y="5413073"/>
            <a:ext cx="4251232" cy="769441"/>
          </a:xfrm>
          <a:prstGeom prst="rect">
            <a:avLst/>
          </a:prstGeom>
          <a:noFill/>
        </p:spPr>
        <p:txBody>
          <a:bodyPr wrap="square" rtlCol="0">
            <a:spAutoFit/>
          </a:bodyPr>
          <a:lstStyle/>
          <a:p>
            <a:pPr algn="ctr"/>
            <a:r>
              <a:rPr kumimoji="1" lang="en-US" altLang="ja-JP" sz="4400" dirty="0" smtClean="0"/>
              <a:t>Hai, </a:t>
            </a:r>
            <a:r>
              <a:rPr lang="en-US" altLang="ja-JP" sz="4400" dirty="0" smtClean="0"/>
              <a:t>t</a:t>
            </a:r>
            <a:r>
              <a:rPr lang="en-GB" altLang="ja-JP" sz="4400" dirty="0" smtClean="0"/>
              <a:t>a</a:t>
            </a:r>
            <a:r>
              <a:rPr lang="en-US" altLang="ja-JP" sz="4400" dirty="0" err="1" smtClean="0"/>
              <a:t>bemasu</a:t>
            </a:r>
            <a:endParaRPr kumimoji="1" lang="ja-JP" altLang="en-US" sz="4400" dirty="0"/>
          </a:p>
        </p:txBody>
      </p:sp>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5856" y="2564904"/>
            <a:ext cx="2181225"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録音されたサウンド">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13879" y="3755886"/>
            <a:ext cx="609600" cy="609600"/>
          </a:xfrm>
          <a:prstGeom prst="rect">
            <a:avLst/>
          </a:prstGeom>
        </p:spPr>
      </p:pic>
    </p:spTree>
    <p:extLst>
      <p:ext uri="{BB962C8B-B14F-4D97-AF65-F5344CB8AC3E}">
        <p14:creationId xmlns:p14="http://schemas.microsoft.com/office/powerpoint/2010/main" val="4213938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17" fill="hold" display="0">
                  <p:stCondLst>
                    <p:cond delay="indefinite"/>
                  </p:stCondLst>
                  <p:endCondLst>
                    <p:cond evt="onStopAudio" delay="0">
                      <p:tgtEl>
                        <p:sldTgt/>
                      </p:tgtEl>
                    </p:cond>
                  </p:endCondLst>
                </p:cTn>
                <p:tgtEl>
                  <p:spTgt spid="5"/>
                </p:tgtEl>
              </p:cMediaNode>
            </p:audio>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5856" y="2564904"/>
            <a:ext cx="2181225"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タイトル 1"/>
          <p:cNvSpPr>
            <a:spLocks noGrp="1"/>
          </p:cNvSpPr>
          <p:nvPr>
            <p:ph type="title"/>
          </p:nvPr>
        </p:nvSpPr>
        <p:spPr/>
        <p:txBody>
          <a:bodyPr>
            <a:normAutofit/>
          </a:bodyPr>
          <a:lstStyle/>
          <a:p>
            <a:r>
              <a:rPr kumimoji="1" lang="en-US" altLang="ja-JP" dirty="0" smtClean="0"/>
              <a:t>No, I don’t </a:t>
            </a:r>
            <a:r>
              <a:rPr lang="en-US" altLang="ja-JP" dirty="0" smtClean="0"/>
              <a:t>eat</a:t>
            </a:r>
            <a:r>
              <a:rPr kumimoji="1" lang="en-US" altLang="ja-JP" dirty="0" smtClean="0"/>
              <a:t> (it).</a:t>
            </a:r>
            <a:endParaRPr kumimoji="1" lang="ja-JP" altLang="en-US" dirty="0"/>
          </a:p>
        </p:txBody>
      </p:sp>
      <p:sp>
        <p:nvSpPr>
          <p:cNvPr id="4" name="テキスト ボックス 3"/>
          <p:cNvSpPr txBox="1"/>
          <p:nvPr/>
        </p:nvSpPr>
        <p:spPr>
          <a:xfrm>
            <a:off x="2470212" y="5413073"/>
            <a:ext cx="4694075" cy="769441"/>
          </a:xfrm>
          <a:prstGeom prst="rect">
            <a:avLst/>
          </a:prstGeom>
          <a:noFill/>
        </p:spPr>
        <p:txBody>
          <a:bodyPr wrap="square" rtlCol="0">
            <a:spAutoFit/>
          </a:bodyPr>
          <a:lstStyle/>
          <a:p>
            <a:pPr algn="ctr"/>
            <a:r>
              <a:rPr lang="en-US" altLang="ja-JP" sz="4400" dirty="0" err="1"/>
              <a:t>Iie</a:t>
            </a:r>
            <a:r>
              <a:rPr kumimoji="1" lang="en-US" altLang="ja-JP" sz="4400" dirty="0" smtClean="0"/>
              <a:t>, </a:t>
            </a:r>
            <a:r>
              <a:rPr kumimoji="1" lang="en-US" altLang="ja-JP" sz="4400" dirty="0" err="1" smtClean="0"/>
              <a:t>tabemasen</a:t>
            </a:r>
            <a:endParaRPr kumimoji="1" lang="ja-JP" altLang="en-US" sz="4400" dirty="0"/>
          </a:p>
        </p:txBody>
      </p:sp>
      <p:sp>
        <p:nvSpPr>
          <p:cNvPr id="3" name="乗算記号 2"/>
          <p:cNvSpPr/>
          <p:nvPr/>
        </p:nvSpPr>
        <p:spPr>
          <a:xfrm>
            <a:off x="2267744" y="1556792"/>
            <a:ext cx="4320480" cy="4320480"/>
          </a:xfrm>
          <a:prstGeom prst="mathMultiply">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pic>
        <p:nvPicPr>
          <p:cNvPr id="6" name="録音されたサウンド">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6444208" y="3655516"/>
            <a:ext cx="609600" cy="609600"/>
          </a:xfrm>
          <a:prstGeom prst="rect">
            <a:avLst/>
          </a:prstGeom>
        </p:spPr>
      </p:pic>
    </p:spTree>
    <p:extLst>
      <p:ext uri="{BB962C8B-B14F-4D97-AF65-F5344CB8AC3E}">
        <p14:creationId xmlns:p14="http://schemas.microsoft.com/office/powerpoint/2010/main" val="4251666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23" fill="hold" display="0">
                  <p:stCondLst>
                    <p:cond delay="indefinite"/>
                  </p:stCondLst>
                  <p:endCondLst>
                    <p:cond evt="onStopAudio" delay="0">
                      <p:tgtEl>
                        <p:sldTgt/>
                      </p:tgtEl>
                    </p:cond>
                  </p:endCondLst>
                </p:cTn>
                <p:tgtEl>
                  <p:spTgt spid="6"/>
                </p:tgtEl>
              </p:cMediaNode>
            </p:audio>
          </p:childTnLst>
        </p:cTn>
      </p:par>
    </p:tnLst>
    <p:bldLst>
      <p:bldP spid="4" grpId="0"/>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3248517" y="1484784"/>
            <a:ext cx="952697" cy="707886"/>
          </a:xfrm>
          <a:prstGeom prst="rect">
            <a:avLst/>
          </a:prstGeom>
          <a:noFill/>
        </p:spPr>
        <p:txBody>
          <a:bodyPr wrap="none" rtlCol="0">
            <a:spAutoFit/>
          </a:bodyPr>
          <a:lstStyle/>
          <a:p>
            <a:r>
              <a:rPr kumimoji="1" lang="en-US" altLang="ja-JP" sz="4000" dirty="0" smtClean="0"/>
              <a:t>Pan</a:t>
            </a:r>
            <a:endParaRPr kumimoji="1" lang="ja-JP" altLang="en-US" sz="4000" dirty="0"/>
          </a:p>
        </p:txBody>
      </p:sp>
      <p:sp>
        <p:nvSpPr>
          <p:cNvPr id="12" name="テキスト ボックス 11"/>
          <p:cNvSpPr txBox="1"/>
          <p:nvPr/>
        </p:nvSpPr>
        <p:spPr>
          <a:xfrm>
            <a:off x="4790681" y="1495862"/>
            <a:ext cx="1869551" cy="707886"/>
          </a:xfrm>
          <a:prstGeom prst="rect">
            <a:avLst/>
          </a:prstGeom>
          <a:noFill/>
        </p:spPr>
        <p:txBody>
          <a:bodyPr wrap="none" rtlCol="0">
            <a:spAutoFit/>
          </a:bodyPr>
          <a:lstStyle/>
          <a:p>
            <a:r>
              <a:rPr kumimoji="1" lang="en-US" altLang="ja-JP" sz="4000" dirty="0" err="1" smtClean="0"/>
              <a:t>Jagaimo</a:t>
            </a:r>
            <a:endParaRPr kumimoji="1" lang="ja-JP" altLang="en-US" sz="4000" dirty="0"/>
          </a:p>
        </p:txBody>
      </p:sp>
      <p:sp>
        <p:nvSpPr>
          <p:cNvPr id="13" name="テキスト ボックス 12"/>
          <p:cNvSpPr txBox="1"/>
          <p:nvPr/>
        </p:nvSpPr>
        <p:spPr>
          <a:xfrm>
            <a:off x="7026303" y="1484784"/>
            <a:ext cx="1359859" cy="707886"/>
          </a:xfrm>
          <a:prstGeom prst="rect">
            <a:avLst/>
          </a:prstGeom>
          <a:noFill/>
        </p:spPr>
        <p:txBody>
          <a:bodyPr wrap="none" rtlCol="0">
            <a:spAutoFit/>
          </a:bodyPr>
          <a:lstStyle/>
          <a:p>
            <a:r>
              <a:rPr kumimoji="1" lang="en-US" altLang="ja-JP" sz="4000" dirty="0" err="1" smtClean="0"/>
              <a:t>Bataa</a:t>
            </a:r>
            <a:endParaRPr kumimoji="1" lang="ja-JP" altLang="en-US" sz="4000" dirty="0"/>
          </a:p>
        </p:txBody>
      </p:sp>
      <p:sp>
        <p:nvSpPr>
          <p:cNvPr id="14" name="テキスト ボックス 13"/>
          <p:cNvSpPr txBox="1"/>
          <p:nvPr/>
        </p:nvSpPr>
        <p:spPr>
          <a:xfrm>
            <a:off x="1343551" y="4157390"/>
            <a:ext cx="1128707" cy="707886"/>
          </a:xfrm>
          <a:prstGeom prst="rect">
            <a:avLst/>
          </a:prstGeom>
          <a:noFill/>
        </p:spPr>
        <p:txBody>
          <a:bodyPr wrap="none" rtlCol="0">
            <a:spAutoFit/>
          </a:bodyPr>
          <a:lstStyle/>
          <a:p>
            <a:r>
              <a:rPr kumimoji="1" lang="en-US" altLang="ja-JP" sz="4000" dirty="0" err="1" smtClean="0"/>
              <a:t>Niku</a:t>
            </a:r>
            <a:endParaRPr kumimoji="1" lang="ja-JP" altLang="en-US" sz="4000" dirty="0"/>
          </a:p>
        </p:txBody>
      </p:sp>
      <p:sp>
        <p:nvSpPr>
          <p:cNvPr id="15" name="テキスト ボックス 14"/>
          <p:cNvSpPr txBox="1"/>
          <p:nvPr/>
        </p:nvSpPr>
        <p:spPr>
          <a:xfrm>
            <a:off x="3849525" y="4157390"/>
            <a:ext cx="1649041" cy="707886"/>
          </a:xfrm>
          <a:prstGeom prst="rect">
            <a:avLst/>
          </a:prstGeom>
          <a:noFill/>
        </p:spPr>
        <p:txBody>
          <a:bodyPr wrap="none" rtlCol="0">
            <a:spAutoFit/>
          </a:bodyPr>
          <a:lstStyle/>
          <a:p>
            <a:r>
              <a:rPr lang="en-US" altLang="ja-JP" sz="4000" dirty="0" err="1"/>
              <a:t>Sakana</a:t>
            </a:r>
            <a:endParaRPr kumimoji="1" lang="ja-JP" altLang="en-US" sz="4000" dirty="0"/>
          </a:p>
        </p:txBody>
      </p:sp>
      <p:sp>
        <p:nvSpPr>
          <p:cNvPr id="16" name="テキスト ボックス 15"/>
          <p:cNvSpPr txBox="1"/>
          <p:nvPr/>
        </p:nvSpPr>
        <p:spPr>
          <a:xfrm>
            <a:off x="6427931" y="4157390"/>
            <a:ext cx="1804981" cy="707886"/>
          </a:xfrm>
          <a:prstGeom prst="rect">
            <a:avLst/>
          </a:prstGeom>
          <a:noFill/>
        </p:spPr>
        <p:txBody>
          <a:bodyPr wrap="none" rtlCol="0">
            <a:spAutoFit/>
          </a:bodyPr>
          <a:lstStyle/>
          <a:p>
            <a:r>
              <a:rPr lang="en-US" altLang="ja-JP" sz="4000" dirty="0" err="1"/>
              <a:t>Tamago</a:t>
            </a:r>
            <a:endParaRPr kumimoji="1" lang="ja-JP" altLang="en-US" sz="4000" dirty="0"/>
          </a:p>
        </p:txBody>
      </p:sp>
      <p:pic>
        <p:nvPicPr>
          <p:cNvPr id="18" name="Picture 8" descr="C:\Users\fukushima\AppData\Local\Microsoft\Windows\Temporary Internet Files\Content.IE5\LBYAEAO4\MC900441777[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5762" y="2387521"/>
            <a:ext cx="1838284" cy="183828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C:\Users\fukushima\AppData\Local\Microsoft\Windows\Temporary Internet Files\Content.IE5\LBYAEAO4\MC90029356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49608" y="2606073"/>
            <a:ext cx="1698856" cy="124831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C:\Users\fukushima\AppData\Local\Microsoft\Windows\Temporary Internet Files\Content.IE5\EHLK55LX\MC900407826[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54533" y="2441821"/>
            <a:ext cx="1814589" cy="157681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C:\Users\fukushima\AppData\Local\Microsoft\Windows\Temporary Internet Files\Content.IE5\808H4RCM\MC900441854[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10662" y="4933372"/>
            <a:ext cx="1876914" cy="185726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 descr="C:\Users\fukushima\AppData\Local\Microsoft\Windows\Temporary Internet Files\Content.IE5\EHLK55LX\MP900405246[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55098" y="4947696"/>
            <a:ext cx="2621091" cy="187220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fukushima\AppData\Local\Microsoft\Windows\Temporary Internet Files\Content.IE5\LBYAEAO4\MC900441779[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16216" y="4797152"/>
            <a:ext cx="1957347" cy="195734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Users\fukushima\AppData\Local\Microsoft\Windows\Temporary Internet Files\Content.IE5\808H4RCM\MC900215783[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40477" y="2451671"/>
            <a:ext cx="1914798" cy="1557117"/>
          </a:xfrm>
          <a:prstGeom prst="rect">
            <a:avLst/>
          </a:prstGeom>
          <a:noFill/>
          <a:extLst>
            <a:ext uri="{909E8E84-426E-40DD-AFC4-6F175D3DCCD1}">
              <a14:hiddenFill xmlns:a14="http://schemas.microsoft.com/office/drawing/2010/main">
                <a:solidFill>
                  <a:srgbClr val="FFFFFF"/>
                </a:solidFill>
              </a14:hiddenFill>
            </a:ext>
          </a:extLst>
        </p:spPr>
      </p:pic>
      <p:sp>
        <p:nvSpPr>
          <p:cNvPr id="21" name="テキスト ボックス 20"/>
          <p:cNvSpPr txBox="1"/>
          <p:nvPr/>
        </p:nvSpPr>
        <p:spPr>
          <a:xfrm>
            <a:off x="632488" y="1495862"/>
            <a:ext cx="1563248" cy="707886"/>
          </a:xfrm>
          <a:prstGeom prst="rect">
            <a:avLst/>
          </a:prstGeom>
          <a:noFill/>
        </p:spPr>
        <p:txBody>
          <a:bodyPr wrap="none" rtlCol="0">
            <a:spAutoFit/>
          </a:bodyPr>
          <a:lstStyle/>
          <a:p>
            <a:r>
              <a:rPr lang="en-US" altLang="ja-JP" sz="4000" dirty="0" err="1"/>
              <a:t>Gohan</a:t>
            </a:r>
            <a:endParaRPr kumimoji="1" lang="ja-JP" altLang="en-US" sz="4000" dirty="0"/>
          </a:p>
        </p:txBody>
      </p:sp>
      <p:sp>
        <p:nvSpPr>
          <p:cNvPr id="2" name="タイトル 1"/>
          <p:cNvSpPr>
            <a:spLocks noGrp="1"/>
          </p:cNvSpPr>
          <p:nvPr>
            <p:ph type="title"/>
          </p:nvPr>
        </p:nvSpPr>
        <p:spPr/>
        <p:txBody>
          <a:bodyPr/>
          <a:lstStyle/>
          <a:p>
            <a:r>
              <a:rPr kumimoji="1" lang="en-US" altLang="ja-JP" dirty="0" err="1" smtClean="0"/>
              <a:t>Tabemasu</a:t>
            </a:r>
            <a:r>
              <a:rPr kumimoji="1" lang="en-US" altLang="ja-JP" dirty="0" smtClean="0"/>
              <a:t> </a:t>
            </a:r>
            <a:r>
              <a:rPr kumimoji="1" lang="en-US" altLang="ja-JP" dirty="0" err="1" smtClean="0"/>
              <a:t>ka</a:t>
            </a:r>
            <a:r>
              <a:rPr kumimoji="1" lang="en-US" altLang="ja-JP" dirty="0" smtClean="0"/>
              <a:t>? / </a:t>
            </a:r>
            <a:r>
              <a:rPr kumimoji="1" lang="en-US" altLang="ja-JP" dirty="0" err="1" smtClean="0"/>
              <a:t>Tabemasen</a:t>
            </a:r>
            <a:r>
              <a:rPr kumimoji="1" lang="en-US" altLang="ja-JP" dirty="0" smtClean="0"/>
              <a:t> </a:t>
            </a:r>
            <a:r>
              <a:rPr kumimoji="1" lang="en-US" altLang="ja-JP" dirty="0" err="1" smtClean="0"/>
              <a:t>ka</a:t>
            </a:r>
            <a:r>
              <a:rPr kumimoji="1" lang="en-US" altLang="ja-JP" dirty="0" smtClean="0"/>
              <a:t>?</a:t>
            </a:r>
            <a:endParaRPr kumimoji="1" lang="ja-JP" altLang="en-US" dirty="0"/>
          </a:p>
        </p:txBody>
      </p:sp>
    </p:spTree>
    <p:extLst>
      <p:ext uri="{BB962C8B-B14F-4D97-AF65-F5344CB8AC3E}">
        <p14:creationId xmlns:p14="http://schemas.microsoft.com/office/powerpoint/2010/main" val="2327256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Nani</a:t>
            </a:r>
            <a:r>
              <a:rPr kumimoji="1" lang="en-US" altLang="ja-JP" dirty="0" smtClean="0"/>
              <a:t> o </a:t>
            </a:r>
            <a:r>
              <a:rPr kumimoji="1" lang="en-US" altLang="ja-JP" dirty="0" err="1" smtClean="0"/>
              <a:t>tabemasu</a:t>
            </a:r>
            <a:r>
              <a:rPr kumimoji="1" lang="en-US" altLang="ja-JP" dirty="0" smtClean="0"/>
              <a:t> </a:t>
            </a:r>
            <a:r>
              <a:rPr kumimoji="1" lang="en-US" altLang="ja-JP" dirty="0" err="1" smtClean="0"/>
              <a:t>ka</a:t>
            </a:r>
            <a:r>
              <a:rPr kumimoji="1" lang="en-US" altLang="ja-JP" dirty="0" smtClean="0"/>
              <a:t>?</a:t>
            </a:r>
            <a:endParaRPr kumimoji="1" lang="ja-JP" altLang="en-US" dirty="0"/>
          </a:p>
        </p:txBody>
      </p:sp>
      <p:pic>
        <p:nvPicPr>
          <p:cNvPr id="4" name="コンテンツ プレースホルダー 3"/>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1554691" y="1600200"/>
            <a:ext cx="6034617" cy="4525963"/>
          </a:xfrm>
        </p:spPr>
      </p:pic>
      <p:sp>
        <p:nvSpPr>
          <p:cNvPr id="5" name="テキスト ボックス 4"/>
          <p:cNvSpPr txBox="1"/>
          <p:nvPr/>
        </p:nvSpPr>
        <p:spPr>
          <a:xfrm>
            <a:off x="1691680" y="6314846"/>
            <a:ext cx="5418471" cy="369332"/>
          </a:xfrm>
          <a:prstGeom prst="rect">
            <a:avLst/>
          </a:prstGeom>
          <a:noFill/>
        </p:spPr>
        <p:txBody>
          <a:bodyPr wrap="none" rtlCol="0">
            <a:spAutoFit/>
          </a:bodyPr>
          <a:lstStyle/>
          <a:p>
            <a:r>
              <a:rPr lang="en-GB" altLang="ja-JP" dirty="0">
                <a:hlinkClick r:id="rId6"/>
              </a:rPr>
              <a:t>https://www.erin.ne.jp/en/lesson01/letssee/index.html</a:t>
            </a:r>
            <a:endParaRPr kumimoji="1" lang="ja-JP" altLang="en-US" dirty="0"/>
          </a:p>
        </p:txBody>
      </p:sp>
      <p:pic>
        <p:nvPicPr>
          <p:cNvPr id="3" name="録音されたサウンド">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308304" y="548680"/>
            <a:ext cx="609600" cy="609600"/>
          </a:xfrm>
          <a:prstGeom prst="rect">
            <a:avLst/>
          </a:prstGeom>
        </p:spPr>
      </p:pic>
    </p:spTree>
    <p:extLst>
      <p:ext uri="{BB962C8B-B14F-4D97-AF65-F5344CB8AC3E}">
        <p14:creationId xmlns:p14="http://schemas.microsoft.com/office/powerpoint/2010/main" val="3873024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87"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Shukudai</a:t>
            </a:r>
            <a:r>
              <a:rPr kumimoji="1" lang="en-US" altLang="ja-JP" dirty="0" smtClean="0"/>
              <a:t> (Homework)</a:t>
            </a:r>
            <a:endParaRPr kumimoji="1" lang="ja-JP" altLang="en-US"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71600" y="1556792"/>
            <a:ext cx="6964084" cy="49251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483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0" descr="野菜, 赤, トマト"/>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8344" y="2449785"/>
            <a:ext cx="1677912" cy="11168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http://pixabay.com/static/uploads/photo/2013/10/04/19/47/kohl-190821_64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89458" y="2429492"/>
            <a:ext cx="1738887" cy="115744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File:ほうれん草 2014-02-27 22-1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0233" y="2278076"/>
            <a:ext cx="1867939" cy="146027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http://upload.wikimedia.org/wikipedia/commons/7/74/GreenPeppers.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1520" y="5132761"/>
            <a:ext cx="1614992" cy="110273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fukushima\AppData\Local\Microsoft\Windows\Temporary Internet Files\Content.IE5\808H4RCM\MP900448460[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341796" y="5062908"/>
            <a:ext cx="1863665" cy="1242443"/>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539552" y="1371600"/>
            <a:ext cx="1530888" cy="584775"/>
          </a:xfrm>
          <a:prstGeom prst="rect">
            <a:avLst/>
          </a:prstGeom>
          <a:noFill/>
        </p:spPr>
        <p:txBody>
          <a:bodyPr wrap="square" rtlCol="0">
            <a:spAutoFit/>
          </a:bodyPr>
          <a:lstStyle/>
          <a:p>
            <a:r>
              <a:rPr kumimoji="1" lang="en-US" altLang="ja-JP" sz="3200" dirty="0" smtClean="0"/>
              <a:t>Tomato</a:t>
            </a:r>
            <a:endParaRPr kumimoji="1" lang="ja-JP" altLang="en-US" sz="3200" dirty="0"/>
          </a:p>
        </p:txBody>
      </p:sp>
      <p:sp>
        <p:nvSpPr>
          <p:cNvPr id="12" name="テキスト ボックス 11"/>
          <p:cNvSpPr txBox="1"/>
          <p:nvPr/>
        </p:nvSpPr>
        <p:spPr>
          <a:xfrm>
            <a:off x="2506155" y="1371600"/>
            <a:ext cx="1805545" cy="584775"/>
          </a:xfrm>
          <a:prstGeom prst="rect">
            <a:avLst/>
          </a:prstGeom>
          <a:noFill/>
        </p:spPr>
        <p:txBody>
          <a:bodyPr wrap="square" rtlCol="0">
            <a:spAutoFit/>
          </a:bodyPr>
          <a:lstStyle/>
          <a:p>
            <a:r>
              <a:rPr kumimoji="1" lang="en-US" altLang="ja-JP" sz="3200" dirty="0" err="1" smtClean="0"/>
              <a:t>Kyabetsu</a:t>
            </a:r>
            <a:endParaRPr kumimoji="1" lang="ja-JP" altLang="en-US" sz="3200" dirty="0"/>
          </a:p>
        </p:txBody>
      </p:sp>
      <p:sp>
        <p:nvSpPr>
          <p:cNvPr id="13" name="テキスト ボックス 12"/>
          <p:cNvSpPr txBox="1"/>
          <p:nvPr/>
        </p:nvSpPr>
        <p:spPr>
          <a:xfrm>
            <a:off x="4682611" y="1371600"/>
            <a:ext cx="1236859" cy="584775"/>
          </a:xfrm>
          <a:prstGeom prst="rect">
            <a:avLst/>
          </a:prstGeom>
          <a:noFill/>
        </p:spPr>
        <p:txBody>
          <a:bodyPr wrap="square" rtlCol="0">
            <a:spAutoFit/>
          </a:bodyPr>
          <a:lstStyle/>
          <a:p>
            <a:r>
              <a:rPr kumimoji="1" lang="en-US" altLang="ja-JP" sz="3200" dirty="0" err="1" smtClean="0"/>
              <a:t>Ninjin</a:t>
            </a:r>
            <a:endParaRPr kumimoji="1" lang="ja-JP" altLang="en-US" sz="3200" dirty="0"/>
          </a:p>
        </p:txBody>
      </p:sp>
      <p:sp>
        <p:nvSpPr>
          <p:cNvPr id="14" name="テキスト ボックス 13"/>
          <p:cNvSpPr txBox="1"/>
          <p:nvPr/>
        </p:nvSpPr>
        <p:spPr>
          <a:xfrm>
            <a:off x="6403225" y="1371600"/>
            <a:ext cx="2175593" cy="584775"/>
          </a:xfrm>
          <a:prstGeom prst="rect">
            <a:avLst/>
          </a:prstGeom>
          <a:noFill/>
        </p:spPr>
        <p:txBody>
          <a:bodyPr wrap="square" rtlCol="0">
            <a:spAutoFit/>
          </a:bodyPr>
          <a:lstStyle/>
          <a:p>
            <a:r>
              <a:rPr kumimoji="1" lang="en-US" altLang="ja-JP" sz="3200" dirty="0" err="1" smtClean="0"/>
              <a:t>Hoorensoo</a:t>
            </a:r>
            <a:endParaRPr kumimoji="1" lang="ja-JP" altLang="en-US" sz="3200" dirty="0"/>
          </a:p>
        </p:txBody>
      </p:sp>
      <p:sp>
        <p:nvSpPr>
          <p:cNvPr id="15" name="テキスト ボックス 14"/>
          <p:cNvSpPr txBox="1"/>
          <p:nvPr/>
        </p:nvSpPr>
        <p:spPr>
          <a:xfrm>
            <a:off x="395536" y="4117491"/>
            <a:ext cx="1408100" cy="584775"/>
          </a:xfrm>
          <a:prstGeom prst="rect">
            <a:avLst/>
          </a:prstGeom>
          <a:noFill/>
        </p:spPr>
        <p:txBody>
          <a:bodyPr wrap="square" rtlCol="0">
            <a:spAutoFit/>
          </a:bodyPr>
          <a:lstStyle/>
          <a:p>
            <a:r>
              <a:rPr kumimoji="1" lang="en-US" altLang="ja-JP" sz="3200" dirty="0" err="1" smtClean="0"/>
              <a:t>Piiman</a:t>
            </a:r>
            <a:endParaRPr kumimoji="1" lang="ja-JP" altLang="en-US" sz="3200" dirty="0"/>
          </a:p>
        </p:txBody>
      </p:sp>
      <p:sp>
        <p:nvSpPr>
          <p:cNvPr id="16" name="テキスト ボックス 15"/>
          <p:cNvSpPr txBox="1"/>
          <p:nvPr/>
        </p:nvSpPr>
        <p:spPr>
          <a:xfrm>
            <a:off x="2399266" y="4117491"/>
            <a:ext cx="1389460" cy="584775"/>
          </a:xfrm>
          <a:prstGeom prst="rect">
            <a:avLst/>
          </a:prstGeom>
          <a:noFill/>
        </p:spPr>
        <p:txBody>
          <a:bodyPr wrap="square" rtlCol="0">
            <a:spAutoFit/>
          </a:bodyPr>
          <a:lstStyle/>
          <a:p>
            <a:r>
              <a:rPr kumimoji="1" lang="en-US" altLang="ja-JP" sz="3200" dirty="0" err="1" smtClean="0"/>
              <a:t>Retasu</a:t>
            </a:r>
            <a:endParaRPr kumimoji="1" lang="ja-JP" altLang="en-US" sz="3200" dirty="0"/>
          </a:p>
        </p:txBody>
      </p:sp>
      <p:pic>
        <p:nvPicPr>
          <p:cNvPr id="17" name="Picture 7" descr="File:Carrots.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41547" y="2473388"/>
            <a:ext cx="1605485" cy="1069654"/>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r>
              <a:rPr kumimoji="1" lang="en-US" altLang="ja-JP" dirty="0" smtClean="0"/>
              <a:t>Nan </a:t>
            </a:r>
            <a:r>
              <a:rPr kumimoji="1" lang="en-US" altLang="ja-JP" dirty="0" err="1" smtClean="0"/>
              <a:t>desu</a:t>
            </a:r>
            <a:r>
              <a:rPr kumimoji="1" lang="en-US" altLang="ja-JP" dirty="0" smtClean="0"/>
              <a:t> </a:t>
            </a:r>
            <a:r>
              <a:rPr kumimoji="1" lang="en-US" altLang="ja-JP" dirty="0" err="1" smtClean="0"/>
              <a:t>ka</a:t>
            </a:r>
            <a:r>
              <a:rPr kumimoji="1" lang="en-US" altLang="ja-JP" dirty="0" smtClean="0"/>
              <a:t>?</a:t>
            </a:r>
            <a:endParaRPr kumimoji="1" lang="ja-JP" altLang="en-US" dirty="0"/>
          </a:p>
        </p:txBody>
      </p:sp>
      <p:pic>
        <p:nvPicPr>
          <p:cNvPr id="18" name="Picture 6" descr="Broccoli, Vegetables, Healthy, Food, Diet, Green"/>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680745" y="5060486"/>
            <a:ext cx="1843564" cy="124728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5" descr="C:\Users\fukushima\AppData\Local\Microsoft\Windows\Temporary Internet Files\Content.IE5\EHLK55LX\MP900387850[1].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999592" y="4725144"/>
            <a:ext cx="1368152" cy="1917970"/>
          </a:xfrm>
          <a:prstGeom prst="rect">
            <a:avLst/>
          </a:prstGeom>
          <a:noFill/>
          <a:extLst>
            <a:ext uri="{909E8E84-426E-40DD-AFC4-6F175D3DCCD1}">
              <a14:hiddenFill xmlns:a14="http://schemas.microsoft.com/office/drawing/2010/main">
                <a:solidFill>
                  <a:srgbClr val="FFFFFF"/>
                </a:solidFill>
              </a14:hiddenFill>
            </a:ext>
          </a:extLst>
        </p:spPr>
      </p:pic>
      <p:sp>
        <p:nvSpPr>
          <p:cNvPr id="20" name="テキスト ボックス 19"/>
          <p:cNvSpPr txBox="1"/>
          <p:nvPr/>
        </p:nvSpPr>
        <p:spPr>
          <a:xfrm>
            <a:off x="4466586" y="4117491"/>
            <a:ext cx="1977622" cy="584775"/>
          </a:xfrm>
          <a:prstGeom prst="rect">
            <a:avLst/>
          </a:prstGeom>
          <a:noFill/>
        </p:spPr>
        <p:txBody>
          <a:bodyPr wrap="square" rtlCol="0">
            <a:spAutoFit/>
          </a:bodyPr>
          <a:lstStyle/>
          <a:p>
            <a:r>
              <a:rPr kumimoji="1" lang="en-US" altLang="ja-JP" sz="3200" dirty="0" err="1" smtClean="0"/>
              <a:t>Burokkori</a:t>
            </a:r>
            <a:endParaRPr kumimoji="1" lang="ja-JP" altLang="en-US" sz="3200" dirty="0"/>
          </a:p>
        </p:txBody>
      </p:sp>
      <p:sp>
        <p:nvSpPr>
          <p:cNvPr id="21" name="テキスト ボックス 20"/>
          <p:cNvSpPr txBox="1"/>
          <p:nvPr/>
        </p:nvSpPr>
        <p:spPr>
          <a:xfrm>
            <a:off x="6804248" y="4117491"/>
            <a:ext cx="2339752" cy="584775"/>
          </a:xfrm>
          <a:prstGeom prst="rect">
            <a:avLst/>
          </a:prstGeom>
          <a:noFill/>
        </p:spPr>
        <p:txBody>
          <a:bodyPr wrap="square" rtlCol="0">
            <a:spAutoFit/>
          </a:bodyPr>
          <a:lstStyle/>
          <a:p>
            <a:r>
              <a:rPr lang="en-US" altLang="ja-JP" sz="3200" dirty="0" err="1"/>
              <a:t>Asuparagasu</a:t>
            </a:r>
            <a:endParaRPr kumimoji="1" lang="ja-JP" altLang="en-US" sz="3200" dirty="0"/>
          </a:p>
        </p:txBody>
      </p:sp>
    </p:spTree>
    <p:extLst>
      <p:ext uri="{BB962C8B-B14F-4D97-AF65-F5344CB8AC3E}">
        <p14:creationId xmlns:p14="http://schemas.microsoft.com/office/powerpoint/2010/main" val="2205648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0" descr="野菜, 赤, トマト"/>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8344" y="2449785"/>
            <a:ext cx="1677912" cy="11168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http://pixabay.com/static/uploads/photo/2013/10/04/19/47/kohl-190821_64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89458" y="2429492"/>
            <a:ext cx="1738887" cy="115744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File:ほうれん草 2014-02-27 22-1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0233" y="2278076"/>
            <a:ext cx="1867939" cy="146027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http://upload.wikimedia.org/wikipedia/commons/7/74/GreenPeppers.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1520" y="5132761"/>
            <a:ext cx="1614992" cy="110273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fukushima\AppData\Local\Microsoft\Windows\Temporary Internet Files\Content.IE5\808H4RCM\MP900448460[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341796" y="5062908"/>
            <a:ext cx="1863665" cy="1242443"/>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539552" y="1371600"/>
            <a:ext cx="1530888" cy="584775"/>
          </a:xfrm>
          <a:prstGeom prst="rect">
            <a:avLst/>
          </a:prstGeom>
          <a:noFill/>
        </p:spPr>
        <p:txBody>
          <a:bodyPr wrap="square" rtlCol="0">
            <a:spAutoFit/>
          </a:bodyPr>
          <a:lstStyle/>
          <a:p>
            <a:r>
              <a:rPr kumimoji="1" lang="en-US" altLang="ja-JP" sz="3200" dirty="0" smtClean="0"/>
              <a:t>Tomato</a:t>
            </a:r>
            <a:endParaRPr kumimoji="1" lang="ja-JP" altLang="en-US" sz="3200" dirty="0"/>
          </a:p>
        </p:txBody>
      </p:sp>
      <p:sp>
        <p:nvSpPr>
          <p:cNvPr id="12" name="テキスト ボックス 11"/>
          <p:cNvSpPr txBox="1"/>
          <p:nvPr/>
        </p:nvSpPr>
        <p:spPr>
          <a:xfrm>
            <a:off x="2506155" y="1371600"/>
            <a:ext cx="1805545" cy="584775"/>
          </a:xfrm>
          <a:prstGeom prst="rect">
            <a:avLst/>
          </a:prstGeom>
          <a:noFill/>
        </p:spPr>
        <p:txBody>
          <a:bodyPr wrap="square" rtlCol="0">
            <a:spAutoFit/>
          </a:bodyPr>
          <a:lstStyle/>
          <a:p>
            <a:r>
              <a:rPr kumimoji="1" lang="en-US" altLang="ja-JP" sz="3200" dirty="0" err="1" smtClean="0"/>
              <a:t>Kyabetsu</a:t>
            </a:r>
            <a:endParaRPr kumimoji="1" lang="ja-JP" altLang="en-US" sz="3200" dirty="0"/>
          </a:p>
        </p:txBody>
      </p:sp>
      <p:sp>
        <p:nvSpPr>
          <p:cNvPr id="13" name="テキスト ボックス 12"/>
          <p:cNvSpPr txBox="1"/>
          <p:nvPr/>
        </p:nvSpPr>
        <p:spPr>
          <a:xfrm>
            <a:off x="4682611" y="1371600"/>
            <a:ext cx="1236859" cy="584775"/>
          </a:xfrm>
          <a:prstGeom prst="rect">
            <a:avLst/>
          </a:prstGeom>
          <a:noFill/>
        </p:spPr>
        <p:txBody>
          <a:bodyPr wrap="square" rtlCol="0">
            <a:spAutoFit/>
          </a:bodyPr>
          <a:lstStyle/>
          <a:p>
            <a:r>
              <a:rPr kumimoji="1" lang="en-US" altLang="ja-JP" sz="3200" dirty="0" err="1" smtClean="0"/>
              <a:t>Ninjin</a:t>
            </a:r>
            <a:endParaRPr kumimoji="1" lang="ja-JP" altLang="en-US" sz="3200" dirty="0"/>
          </a:p>
        </p:txBody>
      </p:sp>
      <p:sp>
        <p:nvSpPr>
          <p:cNvPr id="14" name="テキスト ボックス 13"/>
          <p:cNvSpPr txBox="1"/>
          <p:nvPr/>
        </p:nvSpPr>
        <p:spPr>
          <a:xfrm>
            <a:off x="6403225" y="1371600"/>
            <a:ext cx="2175593" cy="584775"/>
          </a:xfrm>
          <a:prstGeom prst="rect">
            <a:avLst/>
          </a:prstGeom>
          <a:noFill/>
        </p:spPr>
        <p:txBody>
          <a:bodyPr wrap="square" rtlCol="0">
            <a:spAutoFit/>
          </a:bodyPr>
          <a:lstStyle/>
          <a:p>
            <a:r>
              <a:rPr kumimoji="1" lang="en-US" altLang="ja-JP" sz="3200" dirty="0" err="1" smtClean="0"/>
              <a:t>Hoorensoo</a:t>
            </a:r>
            <a:endParaRPr kumimoji="1" lang="ja-JP" altLang="en-US" sz="3200" dirty="0"/>
          </a:p>
        </p:txBody>
      </p:sp>
      <p:sp>
        <p:nvSpPr>
          <p:cNvPr id="15" name="テキスト ボックス 14"/>
          <p:cNvSpPr txBox="1"/>
          <p:nvPr/>
        </p:nvSpPr>
        <p:spPr>
          <a:xfrm>
            <a:off x="395536" y="4117491"/>
            <a:ext cx="1408100" cy="584775"/>
          </a:xfrm>
          <a:prstGeom prst="rect">
            <a:avLst/>
          </a:prstGeom>
          <a:noFill/>
        </p:spPr>
        <p:txBody>
          <a:bodyPr wrap="square" rtlCol="0">
            <a:spAutoFit/>
          </a:bodyPr>
          <a:lstStyle/>
          <a:p>
            <a:r>
              <a:rPr kumimoji="1" lang="en-US" altLang="ja-JP" sz="3200" dirty="0" err="1" smtClean="0"/>
              <a:t>Piiman</a:t>
            </a:r>
            <a:endParaRPr kumimoji="1" lang="ja-JP" altLang="en-US" sz="3200" dirty="0"/>
          </a:p>
        </p:txBody>
      </p:sp>
      <p:sp>
        <p:nvSpPr>
          <p:cNvPr id="16" name="テキスト ボックス 15"/>
          <p:cNvSpPr txBox="1"/>
          <p:nvPr/>
        </p:nvSpPr>
        <p:spPr>
          <a:xfrm>
            <a:off x="2399266" y="4117491"/>
            <a:ext cx="1389460" cy="584775"/>
          </a:xfrm>
          <a:prstGeom prst="rect">
            <a:avLst/>
          </a:prstGeom>
          <a:noFill/>
        </p:spPr>
        <p:txBody>
          <a:bodyPr wrap="square" rtlCol="0">
            <a:spAutoFit/>
          </a:bodyPr>
          <a:lstStyle/>
          <a:p>
            <a:r>
              <a:rPr kumimoji="1" lang="en-US" altLang="ja-JP" sz="3200" dirty="0" err="1" smtClean="0"/>
              <a:t>Retasu</a:t>
            </a:r>
            <a:endParaRPr kumimoji="1" lang="ja-JP" altLang="en-US" sz="3200" dirty="0"/>
          </a:p>
        </p:txBody>
      </p:sp>
      <p:pic>
        <p:nvPicPr>
          <p:cNvPr id="17" name="Picture 7" descr="File:Carrots.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41547" y="2473388"/>
            <a:ext cx="1605485" cy="1069654"/>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r>
              <a:rPr lang="en-US" altLang="ja-JP" dirty="0" err="1"/>
              <a:t>Suki</a:t>
            </a:r>
            <a:r>
              <a:rPr lang="en-US" altLang="ja-JP" dirty="0"/>
              <a:t> </a:t>
            </a:r>
            <a:r>
              <a:rPr lang="en-US" altLang="ja-JP" dirty="0" err="1"/>
              <a:t>desu</a:t>
            </a:r>
            <a:r>
              <a:rPr lang="en-US" altLang="ja-JP" dirty="0"/>
              <a:t> </a:t>
            </a:r>
            <a:r>
              <a:rPr lang="en-US" altLang="ja-JP" dirty="0" err="1"/>
              <a:t>ka</a:t>
            </a:r>
            <a:r>
              <a:rPr lang="en-US" altLang="ja-JP" dirty="0"/>
              <a:t>? </a:t>
            </a:r>
            <a:r>
              <a:rPr lang="en-US" altLang="ja-JP" dirty="0" err="1"/>
              <a:t>Sukijanai</a:t>
            </a:r>
            <a:r>
              <a:rPr lang="en-US" altLang="ja-JP" dirty="0"/>
              <a:t> </a:t>
            </a:r>
            <a:r>
              <a:rPr lang="en-US" altLang="ja-JP" dirty="0" err="1"/>
              <a:t>desu</a:t>
            </a:r>
            <a:r>
              <a:rPr lang="en-US" altLang="ja-JP" dirty="0"/>
              <a:t> </a:t>
            </a:r>
            <a:r>
              <a:rPr lang="en-US" altLang="ja-JP" dirty="0" err="1"/>
              <a:t>ka</a:t>
            </a:r>
            <a:r>
              <a:rPr lang="en-US" altLang="ja-JP" dirty="0"/>
              <a:t>?</a:t>
            </a:r>
            <a:endParaRPr kumimoji="1" lang="ja-JP" altLang="en-US" dirty="0"/>
          </a:p>
        </p:txBody>
      </p:sp>
      <p:pic>
        <p:nvPicPr>
          <p:cNvPr id="18" name="Picture 6" descr="Broccoli, Vegetables, Healthy, Food, Diet, Green"/>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680745" y="5060486"/>
            <a:ext cx="1843564" cy="124728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5" descr="C:\Users\fukushima\AppData\Local\Microsoft\Windows\Temporary Internet Files\Content.IE5\EHLK55LX\MP900387850[1].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999592" y="4725144"/>
            <a:ext cx="1368152" cy="1917970"/>
          </a:xfrm>
          <a:prstGeom prst="rect">
            <a:avLst/>
          </a:prstGeom>
          <a:noFill/>
          <a:extLst>
            <a:ext uri="{909E8E84-426E-40DD-AFC4-6F175D3DCCD1}">
              <a14:hiddenFill xmlns:a14="http://schemas.microsoft.com/office/drawing/2010/main">
                <a:solidFill>
                  <a:srgbClr val="FFFFFF"/>
                </a:solidFill>
              </a14:hiddenFill>
            </a:ext>
          </a:extLst>
        </p:spPr>
      </p:pic>
      <p:sp>
        <p:nvSpPr>
          <p:cNvPr id="20" name="テキスト ボックス 19"/>
          <p:cNvSpPr txBox="1"/>
          <p:nvPr/>
        </p:nvSpPr>
        <p:spPr>
          <a:xfrm>
            <a:off x="4466586" y="4117491"/>
            <a:ext cx="1977622" cy="584775"/>
          </a:xfrm>
          <a:prstGeom prst="rect">
            <a:avLst/>
          </a:prstGeom>
          <a:noFill/>
        </p:spPr>
        <p:txBody>
          <a:bodyPr wrap="square" rtlCol="0">
            <a:spAutoFit/>
          </a:bodyPr>
          <a:lstStyle/>
          <a:p>
            <a:r>
              <a:rPr kumimoji="1" lang="en-US" altLang="ja-JP" sz="3200" dirty="0" err="1" smtClean="0"/>
              <a:t>Burokkori</a:t>
            </a:r>
            <a:endParaRPr kumimoji="1" lang="ja-JP" altLang="en-US" sz="3200" dirty="0"/>
          </a:p>
        </p:txBody>
      </p:sp>
      <p:sp>
        <p:nvSpPr>
          <p:cNvPr id="21" name="テキスト ボックス 20"/>
          <p:cNvSpPr txBox="1"/>
          <p:nvPr/>
        </p:nvSpPr>
        <p:spPr>
          <a:xfrm>
            <a:off x="6804248" y="4117491"/>
            <a:ext cx="2339752" cy="584775"/>
          </a:xfrm>
          <a:prstGeom prst="rect">
            <a:avLst/>
          </a:prstGeom>
          <a:noFill/>
        </p:spPr>
        <p:txBody>
          <a:bodyPr wrap="square" rtlCol="0">
            <a:spAutoFit/>
          </a:bodyPr>
          <a:lstStyle/>
          <a:p>
            <a:r>
              <a:rPr lang="en-US" altLang="ja-JP" sz="3200" dirty="0" err="1"/>
              <a:t>Asuparagasu</a:t>
            </a:r>
            <a:endParaRPr kumimoji="1" lang="ja-JP" altLang="en-US" sz="3200" dirty="0"/>
          </a:p>
        </p:txBody>
      </p:sp>
    </p:spTree>
    <p:extLst>
      <p:ext uri="{BB962C8B-B14F-4D97-AF65-F5344CB8AC3E}">
        <p14:creationId xmlns:p14="http://schemas.microsoft.com/office/powerpoint/2010/main" val="456107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lstStyle/>
          <a:p>
            <a:r>
              <a:rPr lang="en-US" altLang="ja-JP" dirty="0"/>
              <a:t>Japanese </a:t>
            </a:r>
            <a:r>
              <a:rPr lang="en-US" altLang="ja-JP" dirty="0" smtClean="0"/>
              <a:t>breakfast</a:t>
            </a:r>
            <a:br>
              <a:rPr lang="en-US" altLang="ja-JP" dirty="0" smtClean="0"/>
            </a:br>
            <a:r>
              <a:rPr lang="en-US" altLang="ja-JP" dirty="0" err="1" smtClean="0"/>
              <a:t>Asa</a:t>
            </a:r>
            <a:r>
              <a:rPr lang="ja-JP" altLang="en-US" dirty="0"/>
              <a:t> </a:t>
            </a:r>
            <a:r>
              <a:rPr lang="en-US" altLang="ja-JP" dirty="0" err="1" smtClean="0"/>
              <a:t>Gohan</a:t>
            </a:r>
            <a:endParaRPr kumimoji="1" lang="ja-JP" altLang="en-US" dirty="0"/>
          </a:p>
        </p:txBody>
      </p:sp>
      <p:pic>
        <p:nvPicPr>
          <p:cNvPr id="3" name="Picture 2" descr="https://minnanokyozai.jp/kyozai/material/SPA00140/65008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3608" y="4221088"/>
            <a:ext cx="2865780" cy="207769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minnanokyozai.jp/kyozai/material/SPA00139/650090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6096" y="4172358"/>
            <a:ext cx="2865780" cy="20776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04326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Asa</a:t>
            </a:r>
            <a:r>
              <a:rPr lang="ja-JP" altLang="en-US" dirty="0"/>
              <a:t> </a:t>
            </a:r>
            <a:r>
              <a:rPr kumimoji="1" lang="en-US" altLang="ja-JP" dirty="0" err="1" smtClean="0"/>
              <a:t>gohan</a:t>
            </a:r>
            <a:r>
              <a:rPr lang="ja-JP" altLang="en-US" dirty="0"/>
              <a:t> </a:t>
            </a:r>
            <a:r>
              <a:rPr lang="en-US" altLang="ja-JP" dirty="0" smtClean="0"/>
              <a:t>(Breakfast)</a:t>
            </a:r>
            <a:endParaRPr kumimoji="1" lang="ja-JP" altLang="en-US" dirty="0"/>
          </a:p>
        </p:txBody>
      </p:sp>
      <p:pic>
        <p:nvPicPr>
          <p:cNvPr id="2050" name="Picture 2" descr="https://minnanokyozai.jp/kyozai/material/SPA00140/65008001.jpg"/>
          <p:cNvPicPr>
            <a:picLocks noGrp="1" noChangeAspect="1" noChangeArrowheads="1"/>
          </p:cNvPicPr>
          <p:nvPr>
            <p:ph idx="1"/>
          </p:nvPr>
        </p:nvPicPr>
        <p:blipFill>
          <a:blip r:embed="rId5" cstate="print">
            <a:extLst>
              <a:ext uri="{28A0092B-C50C-407E-A947-70E740481C1C}">
                <a14:useLocalDpi xmlns:a14="http://schemas.microsoft.com/office/drawing/2010/main" val="0"/>
              </a:ext>
            </a:extLst>
          </a:blip>
          <a:srcRect/>
          <a:stretch>
            <a:fillRect/>
          </a:stretch>
        </p:blipFill>
        <p:spPr bwMode="auto">
          <a:xfrm>
            <a:off x="1450646" y="1600200"/>
            <a:ext cx="6242707" cy="4525963"/>
          </a:xfrm>
          <a:prstGeom prst="rect">
            <a:avLst/>
          </a:prstGeom>
          <a:noFill/>
          <a:extLst>
            <a:ext uri="{909E8E84-426E-40DD-AFC4-6F175D3DCCD1}">
              <a14:hiddenFill xmlns:a14="http://schemas.microsoft.com/office/drawing/2010/main">
                <a:solidFill>
                  <a:srgbClr val="FFFFFF"/>
                </a:solidFill>
              </a14:hiddenFill>
            </a:ext>
          </a:extLst>
        </p:spPr>
      </p:pic>
      <p:pic>
        <p:nvPicPr>
          <p:cNvPr id="3" name="録音されたサウンド">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7164288" y="548680"/>
            <a:ext cx="609600" cy="609600"/>
          </a:xfrm>
          <a:prstGeom prst="rect">
            <a:avLst/>
          </a:prstGeom>
        </p:spPr>
      </p:pic>
    </p:spTree>
    <p:extLst>
      <p:ext uri="{BB962C8B-B14F-4D97-AF65-F5344CB8AC3E}">
        <p14:creationId xmlns:p14="http://schemas.microsoft.com/office/powerpoint/2010/main" val="997521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737"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Nani</a:t>
            </a:r>
            <a:r>
              <a:rPr kumimoji="1" lang="en-US" altLang="ja-JP" dirty="0" smtClean="0"/>
              <a:t> o </a:t>
            </a:r>
            <a:r>
              <a:rPr kumimoji="1" lang="en-US" altLang="ja-JP" dirty="0" err="1" smtClean="0"/>
              <a:t>tabemasu</a:t>
            </a:r>
            <a:r>
              <a:rPr kumimoji="1" lang="en-US" altLang="ja-JP" dirty="0" smtClean="0"/>
              <a:t> </a:t>
            </a:r>
            <a:r>
              <a:rPr kumimoji="1" lang="en-US" altLang="ja-JP" dirty="0" err="1" smtClean="0"/>
              <a:t>ka</a:t>
            </a:r>
            <a:r>
              <a:rPr kumimoji="1" lang="en-US" altLang="ja-JP" dirty="0" smtClean="0"/>
              <a:t>?</a:t>
            </a:r>
            <a:endParaRPr kumimoji="1" lang="ja-JP" altLang="en-US" dirty="0"/>
          </a:p>
        </p:txBody>
      </p:sp>
      <p:pic>
        <p:nvPicPr>
          <p:cNvPr id="3074" name="Picture 2" descr="https://minnanokyozai.jp/kyozai/material/SPA00499/61017001.jpg"/>
          <p:cNvPicPr>
            <a:picLocks noGrp="1" noChangeAspect="1" noChangeArrowheads="1"/>
          </p:cNvPicPr>
          <p:nvPr>
            <p:ph idx="1"/>
          </p:nvPr>
        </p:nvPicPr>
        <p:blipFill>
          <a:blip r:embed="rId5" cstate="print">
            <a:extLst>
              <a:ext uri="{28A0092B-C50C-407E-A947-70E740481C1C}">
                <a14:useLocalDpi xmlns:a14="http://schemas.microsoft.com/office/drawing/2010/main" val="0"/>
              </a:ext>
            </a:extLst>
          </a:blip>
          <a:srcRect/>
          <a:stretch>
            <a:fillRect/>
          </a:stretch>
        </p:blipFill>
        <p:spPr bwMode="auto">
          <a:xfrm>
            <a:off x="1450646" y="1600200"/>
            <a:ext cx="6242707" cy="4525963"/>
          </a:xfrm>
          <a:prstGeom prst="rect">
            <a:avLst/>
          </a:prstGeom>
          <a:noFill/>
          <a:extLst>
            <a:ext uri="{909E8E84-426E-40DD-AFC4-6F175D3DCCD1}">
              <a14:hiddenFill xmlns:a14="http://schemas.microsoft.com/office/drawing/2010/main">
                <a:solidFill>
                  <a:srgbClr val="FFFFFF"/>
                </a:solidFill>
              </a14:hiddenFill>
            </a:ext>
          </a:extLst>
        </p:spPr>
      </p:pic>
      <p:pic>
        <p:nvPicPr>
          <p:cNvPr id="3" name="録音されたサウンド">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7380312" y="620688"/>
            <a:ext cx="609600" cy="609600"/>
          </a:xfrm>
          <a:prstGeom prst="rect">
            <a:avLst/>
          </a:prstGeom>
        </p:spPr>
      </p:pic>
    </p:spTree>
    <p:extLst>
      <p:ext uri="{BB962C8B-B14F-4D97-AF65-F5344CB8AC3E}">
        <p14:creationId xmlns:p14="http://schemas.microsoft.com/office/powerpoint/2010/main" val="3254441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803"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Asa</a:t>
            </a:r>
            <a:r>
              <a:rPr lang="ja-JP" altLang="en-US" dirty="0"/>
              <a:t> </a:t>
            </a:r>
            <a:r>
              <a:rPr kumimoji="1" lang="en-US" altLang="ja-JP" dirty="0" err="1" smtClean="0"/>
              <a:t>gohan</a:t>
            </a:r>
            <a:r>
              <a:rPr lang="ja-JP" altLang="en-US" dirty="0"/>
              <a:t> </a:t>
            </a:r>
            <a:r>
              <a:rPr lang="en-US" altLang="ja-JP" dirty="0" smtClean="0"/>
              <a:t>(Breakfast)</a:t>
            </a:r>
            <a:endParaRPr kumimoji="1" lang="ja-JP" altLang="en-US" dirty="0"/>
          </a:p>
        </p:txBody>
      </p:sp>
      <p:pic>
        <p:nvPicPr>
          <p:cNvPr id="5122" name="Picture 2" descr="https://minnanokyozai.jp/kyozai/material/SPA00139/65009001.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450646" y="1600200"/>
            <a:ext cx="6242707"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2138877"/>
      </p:ext>
    </p:extLst>
  </p:cSld>
  <p:clrMapOvr>
    <a:masterClrMapping/>
  </p:clrMapOvr>
  <p:transition spd="slow">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err="1"/>
              <a:t>Nani</a:t>
            </a:r>
            <a:r>
              <a:rPr lang="en-US" altLang="ja-JP" dirty="0"/>
              <a:t> o </a:t>
            </a:r>
            <a:r>
              <a:rPr lang="en-US" altLang="ja-JP" dirty="0" err="1"/>
              <a:t>tabemasu</a:t>
            </a:r>
            <a:r>
              <a:rPr lang="en-US" altLang="ja-JP" dirty="0"/>
              <a:t> </a:t>
            </a:r>
            <a:r>
              <a:rPr lang="en-US" altLang="ja-JP" dirty="0" err="1"/>
              <a:t>ka</a:t>
            </a:r>
            <a:r>
              <a:rPr lang="en-US" altLang="ja-JP" dirty="0"/>
              <a:t>?</a:t>
            </a:r>
            <a:endParaRPr kumimoji="1" lang="ja-JP" altLang="en-US" dirty="0"/>
          </a:p>
        </p:txBody>
      </p:sp>
      <p:pic>
        <p:nvPicPr>
          <p:cNvPr id="4098" name="Picture 2" descr="https://minnanokyozai.jp/kyozai/material/SPA00498/61018001.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450646" y="1600200"/>
            <a:ext cx="6242707"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8594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1897</TotalTime>
  <Words>271</Words>
  <Application>Microsoft Office PowerPoint</Application>
  <PresentationFormat>画面に合わせる (4:3)</PresentationFormat>
  <Paragraphs>136</Paragraphs>
  <Slides>24</Slides>
  <Notes>24</Notes>
  <HiddenSlides>0</HiddenSlides>
  <MMClips>15</MMClips>
  <ScaleCrop>false</ScaleCrop>
  <HeadingPairs>
    <vt:vector size="4" baseType="variant">
      <vt:variant>
        <vt:lpstr>テーマ</vt:lpstr>
      </vt:variant>
      <vt:variant>
        <vt:i4>1</vt:i4>
      </vt:variant>
      <vt:variant>
        <vt:lpstr>スライド タイトル</vt:lpstr>
      </vt:variant>
      <vt:variant>
        <vt:i4>24</vt:i4>
      </vt:variant>
    </vt:vector>
  </HeadingPairs>
  <TitlesOfParts>
    <vt:vector size="25" baseType="lpstr">
      <vt:lpstr>Office ​​テーマ</vt:lpstr>
      <vt:lpstr>Japanese breakfast</vt:lpstr>
      <vt:lpstr>Let’s listen to the “yasai” song</vt:lpstr>
      <vt:lpstr>Nan desu ka?</vt:lpstr>
      <vt:lpstr>Suki desu ka? Sukijanai desu ka?</vt:lpstr>
      <vt:lpstr>Japanese breakfast Asa Gohan</vt:lpstr>
      <vt:lpstr>Asa gohan (Breakfast)</vt:lpstr>
      <vt:lpstr>Nani o tabemasu ka?</vt:lpstr>
      <vt:lpstr>Asa gohan (Breakfast)</vt:lpstr>
      <vt:lpstr>Nani o tabemasu ka?</vt:lpstr>
      <vt:lpstr>Gohan</vt:lpstr>
      <vt:lpstr>Pan</vt:lpstr>
      <vt:lpstr>Jagaimo</vt:lpstr>
      <vt:lpstr>Bataa</vt:lpstr>
      <vt:lpstr>Niku</vt:lpstr>
      <vt:lpstr>Sakana</vt:lpstr>
      <vt:lpstr>Tamago</vt:lpstr>
      <vt:lpstr>I eat rice.</vt:lpstr>
      <vt:lpstr>I eat rice.</vt:lpstr>
      <vt:lpstr>Do you eat rice?</vt:lpstr>
      <vt:lpstr>Yes, I eat (it).</vt:lpstr>
      <vt:lpstr>No, I don’t eat (it).</vt:lpstr>
      <vt:lpstr>Tabemasu ka? / Tabemasen ka?</vt:lpstr>
      <vt:lpstr>Nani o tabemasu ka?</vt:lpstr>
      <vt:lpstr>Shukudai (Homework)</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Tomodachi (friends)</dc:title>
  <dc:creator>Seiji Fukushima</dc:creator>
  <cp:lastModifiedBy>Seiji Fukushima</cp:lastModifiedBy>
  <cp:revision>73</cp:revision>
  <dcterms:created xsi:type="dcterms:W3CDTF">2014-06-04T09:23:46Z</dcterms:created>
  <dcterms:modified xsi:type="dcterms:W3CDTF">2014-07-31T13:30:35Z</dcterms:modified>
</cp:coreProperties>
</file>